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6" r:id="rId2"/>
  </p:sldMasterIdLst>
  <p:notesMasterIdLst>
    <p:notesMasterId r:id="rId65"/>
  </p:notesMasterIdLst>
  <p:handoutMasterIdLst>
    <p:handoutMasterId r:id="rId66"/>
  </p:handoutMasterIdLst>
  <p:sldIdLst>
    <p:sldId id="256" r:id="rId3"/>
    <p:sldId id="347" r:id="rId4"/>
    <p:sldId id="325" r:id="rId5"/>
    <p:sldId id="414" r:id="rId6"/>
    <p:sldId id="415" r:id="rId7"/>
    <p:sldId id="354" r:id="rId8"/>
    <p:sldId id="412" r:id="rId9"/>
    <p:sldId id="413" r:id="rId10"/>
    <p:sldId id="293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352" r:id="rId22"/>
    <p:sldId id="401" r:id="rId23"/>
    <p:sldId id="302" r:id="rId24"/>
    <p:sldId id="303" r:id="rId25"/>
    <p:sldId id="306" r:id="rId26"/>
    <p:sldId id="308" r:id="rId27"/>
    <p:sldId id="335" r:id="rId28"/>
    <p:sldId id="404" r:id="rId29"/>
    <p:sldId id="406" r:id="rId30"/>
    <p:sldId id="405" r:id="rId31"/>
    <p:sldId id="408" r:id="rId32"/>
    <p:sldId id="402" r:id="rId33"/>
    <p:sldId id="416" r:id="rId34"/>
    <p:sldId id="417" r:id="rId35"/>
    <p:sldId id="418" r:id="rId36"/>
    <p:sldId id="312" r:id="rId37"/>
    <p:sldId id="362" r:id="rId38"/>
    <p:sldId id="323" r:id="rId39"/>
    <p:sldId id="317" r:id="rId40"/>
    <p:sldId id="372" r:id="rId41"/>
    <p:sldId id="370" r:id="rId42"/>
    <p:sldId id="384" r:id="rId43"/>
    <p:sldId id="336" r:id="rId44"/>
    <p:sldId id="389" r:id="rId45"/>
    <p:sldId id="330" r:id="rId46"/>
    <p:sldId id="331" r:id="rId47"/>
    <p:sldId id="332" r:id="rId48"/>
    <p:sldId id="407" r:id="rId49"/>
    <p:sldId id="358" r:id="rId50"/>
    <p:sldId id="359" r:id="rId51"/>
    <p:sldId id="360" r:id="rId52"/>
    <p:sldId id="333" r:id="rId53"/>
    <p:sldId id="356" r:id="rId54"/>
    <p:sldId id="387" r:id="rId55"/>
    <p:sldId id="390" r:id="rId56"/>
    <p:sldId id="337" r:id="rId57"/>
    <p:sldId id="361" r:id="rId58"/>
    <p:sldId id="366" r:id="rId59"/>
    <p:sldId id="367" r:id="rId60"/>
    <p:sldId id="368" r:id="rId61"/>
    <p:sldId id="369" r:id="rId62"/>
    <p:sldId id="378" r:id="rId63"/>
    <p:sldId id="379" r:id="rId64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182B52"/>
    <a:srgbClr val="005E77"/>
    <a:srgbClr val="CBE1EC"/>
    <a:srgbClr val="C9DFEA"/>
    <a:srgbClr val="158CAF"/>
    <a:srgbClr val="036E8A"/>
    <a:srgbClr val="E68247"/>
    <a:srgbClr val="EE2B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56" autoAdjust="0"/>
    <p:restoredTop sz="97273" autoAdjust="0"/>
  </p:normalViewPr>
  <p:slideViewPr>
    <p:cSldViewPr>
      <p:cViewPr varScale="1">
        <p:scale>
          <a:sx n="115" d="100"/>
          <a:sy n="115" d="100"/>
        </p:scale>
        <p:origin x="-1524" y="-96"/>
      </p:cViewPr>
      <p:guideLst>
        <p:guide orient="horz" pos="2160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68" y="-78"/>
      </p:cViewPr>
      <p:guideLst>
        <p:guide orient="horz" pos="3126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Kaveh Lahabi, Master of Physics Programme</a:t>
            </a:r>
            <a:endParaRPr lang="nl-NL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9790F9F-EC15-4C31-8E43-B1333C40A9F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35588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Kaveh Lahabi, Master of Physics Programme</a:t>
            </a:r>
            <a:endParaRPr lang="nl-NL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A6F73372-AECC-4005-8404-2926E466972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9389C9-40E9-46ED-88D5-76E9FFB32740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Kaveh Lahabi, Master of Physics Programme</a:t>
            </a:r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F2622-2FED-421C-8C29-3C05D97BF6DA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6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E8CE3-3E8D-4127-BFEA-A88614B6F0F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535113"/>
            <a:ext cx="3780562" cy="639762"/>
          </a:xfrm>
        </p:spPr>
        <p:txBody>
          <a:bodyPr anchor="ctr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174875"/>
            <a:ext cx="378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60000" y="1535113"/>
            <a:ext cx="3780000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60000" y="2174875"/>
            <a:ext cx="3780000" cy="396000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B1FC7-3A7D-481A-932F-AB1EBE27872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81180-2383-4A44-ADC3-1A6292CBAF3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3608" y="239889"/>
            <a:ext cx="7643192" cy="663220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latin typeface="Lucida Bright"/>
                <a:cs typeface="Lucida Bright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4044381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charset="2"/>
              <a:buChar char="u"/>
              <a:tabLst/>
              <a:defRPr sz="1800">
                <a:latin typeface="Lucida Bright"/>
                <a:cs typeface="Lucida Bright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8080"/>
              </a:buClr>
              <a:buSzPct val="70000"/>
              <a:buFont typeface="Wingdings" charset="2"/>
              <a:buChar char="u"/>
              <a:tabLst/>
              <a:defRPr sz="1600">
                <a:latin typeface="Lucida Bright"/>
                <a:cs typeface="Lucida Bright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charset="2"/>
              <a:buChar char="u"/>
              <a:tabLst/>
              <a:defRPr sz="1400">
                <a:latin typeface="Lucida Bright"/>
                <a:cs typeface="Lucida Bright"/>
              </a:defRPr>
            </a:lvl3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" name="Parallelogram 6"/>
          <p:cNvSpPr/>
          <p:nvPr/>
        </p:nvSpPr>
        <p:spPr>
          <a:xfrm>
            <a:off x="36000" y="926728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  <a:latin typeface="Lucida Brigh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45416" y="6381328"/>
            <a:ext cx="1684804" cy="36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733733" y="2400996"/>
            <a:ext cx="2336272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FFFFFF"/>
                </a:solidFill>
                <a:latin typeface="Lucida Bright"/>
                <a:cs typeface="Lucida Bright"/>
              </a:defRPr>
            </a:lvl1pPr>
          </a:lstStyle>
          <a:p>
            <a:r>
              <a:rPr lang="fr-CH" smtClean="0"/>
              <a:t>23/01/2013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512" y="630932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043607" y="6428561"/>
            <a:ext cx="2347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ucida Bright"/>
                <a:cs typeface="Lucida Bright"/>
              </a:rPr>
              <a:t>kara.marie.lynch@cern.ch</a:t>
            </a:r>
            <a:endParaRPr lang="en-US" sz="1200" dirty="0">
              <a:latin typeface="Lucida Bright"/>
              <a:cs typeface="Lucida Bright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721079" y="4724613"/>
            <a:ext cx="2310961" cy="365761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Lucida Bright"/>
                <a:cs typeface="Lucida Bright"/>
              </a:defRPr>
            </a:lvl1pPr>
          </a:lstStyle>
          <a:p>
            <a:r>
              <a:rPr lang="de-DE" dirty="0" smtClean="0"/>
              <a:t>kara.marie.lynch@cern.ch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1094928" y="5241133"/>
            <a:ext cx="7653536" cy="1059607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charset="2"/>
              <a:buChar char="u"/>
              <a:tabLst/>
              <a:defRPr sz="1800">
                <a:latin typeface="Lucida Bright"/>
                <a:cs typeface="Lucida Bright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8080"/>
              </a:buClr>
              <a:buSzPct val="70000"/>
              <a:buFont typeface="Wingdings" charset="2"/>
              <a:buChar char="u"/>
              <a:tabLst/>
              <a:defRPr sz="1600">
                <a:latin typeface="Lucida Bright"/>
                <a:cs typeface="Lucida Bright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charset="2"/>
              <a:buChar char="u"/>
              <a:tabLst/>
              <a:defRPr sz="1400">
                <a:latin typeface="Lucida Bright"/>
                <a:cs typeface="Lucida Bright"/>
              </a:defRPr>
            </a:lvl3pPr>
            <a:lvl5pPr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0"/>
            <a:endParaRPr lang="en-GB" dirty="0" smtClean="0"/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373715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320000"/>
            <a:ext cx="7920000" cy="1440000"/>
          </a:xfrm>
        </p:spPr>
        <p:txBody>
          <a:bodyPr anchor="t"/>
          <a:lstStyle>
            <a:lvl1pPr algn="l">
              <a:defRPr sz="36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920000" cy="144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B13F1-2934-44BE-8A0A-26FFE06DCDE8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1258888"/>
            <a:ext cx="3881437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2975" y="1258888"/>
            <a:ext cx="3883025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AC26-D8A1-44BA-B00C-08736EE772EC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535113"/>
            <a:ext cx="3780000" cy="639762"/>
          </a:xfrm>
        </p:spPr>
        <p:txBody>
          <a:bodyPr anchor="ctr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A9F72-BECC-488B-A4E1-BACD61E14080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B34DB-2397-4A0F-A729-B6CDDCE8E4DA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6EE46-18ED-4063-94F3-369EB2A9FE40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nl-BE">
              <a:solidFill>
                <a:srgbClr val="000E21"/>
              </a:solidFill>
            </a:endParaRPr>
          </a:p>
        </p:txBody>
      </p:sp>
      <p:pic>
        <p:nvPicPr>
          <p:cNvPr id="5" name="Picture 11" descr="SEDES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nl-BE" sz="1800" smtClean="0">
              <a:solidFill>
                <a:schemeClr val="tx1"/>
              </a:solidFill>
            </a:endParaRPr>
          </a:p>
        </p:txBody>
      </p:sp>
      <p:pic>
        <p:nvPicPr>
          <p:cNvPr id="7" name="Picture 9" descr="KULLOGO_RGB 1CM_PS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10" descr="HR_CORPORATE-versie3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2133600"/>
            <a:ext cx="20478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0" y="2159000"/>
            <a:ext cx="5399088" cy="3240000"/>
          </a:xfrm>
          <a:prstGeom prst="rect">
            <a:avLst/>
          </a:prstGeom>
        </p:spPr>
        <p:txBody>
          <a:bodyPr anchor="t"/>
          <a:lstStyle>
            <a:lvl1pPr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DB7B3F2-A890-4431-884F-7C76DFE00598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11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/>
              <a:t>Kaveh Lahabi  Msci Physics Programme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6B1AF-3947-4626-B96C-2D979BF288A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320000"/>
            <a:ext cx="7920000" cy="1362075"/>
          </a:xfrm>
        </p:spPr>
        <p:txBody>
          <a:bodyPr anchor="t">
            <a:noAutofit/>
          </a:bodyPr>
          <a:lstStyle>
            <a:lvl1pPr algn="l">
              <a:defRPr sz="3600" b="1" cap="all" baseline="0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920000" cy="1440000"/>
          </a:xfrm>
        </p:spPr>
        <p:txBody>
          <a:bodyPr anchor="b">
            <a:noAutofit/>
          </a:bodyPr>
          <a:lstStyle>
            <a:lvl1pPr marL="0" indent="0">
              <a:buNone/>
              <a:defRPr sz="2000">
                <a:solidFill>
                  <a:srgbClr val="182B5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98BD4-574A-44FD-9A3D-E98090348DC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head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225"/>
            <a:ext cx="18002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9725" y="6372225"/>
            <a:ext cx="36004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nl-NL" dirty="0" err="1"/>
              <a:t>Kaveh</a:t>
            </a:r>
            <a:r>
              <a:rPr lang="nl-NL" dirty="0"/>
              <a:t> </a:t>
            </a:r>
            <a:r>
              <a:rPr lang="nl-NL" dirty="0" err="1"/>
              <a:t>Lahabi</a:t>
            </a:r>
            <a:r>
              <a:rPr lang="nl-NL" dirty="0"/>
              <a:t>  </a:t>
            </a:r>
            <a:r>
              <a:rPr lang="nl-NL" dirty="0" err="1"/>
              <a:t>Msci</a:t>
            </a:r>
            <a:r>
              <a:rPr lang="nl-NL" dirty="0"/>
              <a:t> </a:t>
            </a:r>
            <a:r>
              <a:rPr lang="nl-NL" dirty="0" err="1"/>
              <a:t>Physics</a:t>
            </a:r>
            <a:r>
              <a:rPr lang="nl-NL" dirty="0"/>
              <a:t> </a:t>
            </a:r>
            <a:r>
              <a:rPr lang="nl-NL" dirty="0" err="1"/>
              <a:t>Programme</a:t>
            </a: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538" y="6372225"/>
            <a:ext cx="18002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D6999465-9856-44C2-AD30-2A02BA618DCE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  <p:sp>
        <p:nvSpPr>
          <p:cNvPr id="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9838" y="2852738"/>
            <a:ext cx="49688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</a:t>
            </a:r>
          </a:p>
        </p:txBody>
      </p:sp>
      <p:pic>
        <p:nvPicPr>
          <p:cNvPr id="1031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91575" y="0"/>
            <a:ext cx="3524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 descr="HR_CORPORATE-versie3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8313" y="1196975"/>
            <a:ext cx="20478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91" r:id="rId7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4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head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720725" y="115888"/>
            <a:ext cx="79200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en typ de titel</a:t>
            </a:r>
            <a:endParaRPr lang="nl-BE" smtClean="0"/>
          </a:p>
        </p:txBody>
      </p:sp>
      <p:sp>
        <p:nvSpPr>
          <p:cNvPr id="2052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720725" y="1260475"/>
            <a:ext cx="79200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en typ de tekst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79725" y="6372225"/>
            <a:ext cx="3600450" cy="36036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spcBef>
                <a:spcPct val="20000"/>
              </a:spcBef>
              <a:defRPr sz="1200">
                <a:solidFill>
                  <a:srgbClr val="182B5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nl-BE"/>
              <a:t>Kaveh Lahabi  Msci Physics Programme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840538" y="6372225"/>
            <a:ext cx="1800225" cy="36036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spcBef>
                <a:spcPct val="20000"/>
              </a:spcBef>
              <a:defRPr sz="1200">
                <a:solidFill>
                  <a:srgbClr val="182B52"/>
                </a:solidFill>
                <a:cs typeface="+mn-cs"/>
              </a:defRPr>
            </a:lvl1pPr>
          </a:lstStyle>
          <a:p>
            <a:pPr>
              <a:defRPr/>
            </a:pPr>
            <a:fld id="{98A28A0E-2705-4658-8FAF-C98231437F7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225"/>
            <a:ext cx="18002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pic>
        <p:nvPicPr>
          <p:cNvPr id="2056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791575" y="0"/>
            <a:ext cx="3524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2" r:id="rId6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5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483768" y="1700808"/>
            <a:ext cx="6153820" cy="3240000"/>
          </a:xfrm>
        </p:spPr>
        <p:txBody>
          <a:bodyPr/>
          <a:lstStyle/>
          <a:p>
            <a:r>
              <a:rPr lang="en-US" sz="3600" b="1" dirty="0" smtClean="0"/>
              <a:t>Collinear resonance ionization spectroscopy of neutron rich </a:t>
            </a:r>
            <a:r>
              <a:rPr lang="en-US" sz="3600" b="1" baseline="30000" dirty="0" smtClean="0"/>
              <a:t>218m,219,229,231</a:t>
            </a:r>
            <a:r>
              <a:rPr lang="en-US" sz="3600" b="1" dirty="0" smtClean="0"/>
              <a:t>Fr isotopes</a:t>
            </a:r>
            <a:r>
              <a:rPr lang="nl-BE" sz="3600" dirty="0" smtClean="0"/>
              <a:t/>
            </a:r>
            <a:br>
              <a:rPr lang="nl-BE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nl-BE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4149080"/>
            <a:ext cx="5616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 smtClean="0"/>
              <a:t>Ivan Budinčević</a:t>
            </a:r>
          </a:p>
          <a:p>
            <a:r>
              <a:rPr lang="nl-BE" sz="2000" dirty="0" smtClean="0"/>
              <a:t>P</a:t>
            </a:r>
            <a:r>
              <a:rPr lang="sr-Latn-RS" sz="2000" dirty="0" smtClean="0"/>
              <a:t>hd student </a:t>
            </a:r>
            <a:r>
              <a:rPr lang="en-US" sz="2000" dirty="0" smtClean="0"/>
              <a:t>– nuclear moments group, IKS,    KU Leuven</a:t>
            </a:r>
          </a:p>
          <a:p>
            <a:r>
              <a:rPr lang="en-US" sz="2000" dirty="0" smtClean="0"/>
              <a:t>Supervisor: </a:t>
            </a:r>
            <a:r>
              <a:rPr lang="en-US" sz="2000" dirty="0" err="1" smtClean="0"/>
              <a:t>Gerda</a:t>
            </a:r>
            <a:r>
              <a:rPr lang="en-US" sz="2000" dirty="0" smtClean="0"/>
              <a:t> </a:t>
            </a:r>
            <a:r>
              <a:rPr lang="en-US" sz="2000" dirty="0" err="1" smtClean="0"/>
              <a:t>Neyens</a:t>
            </a:r>
            <a:endParaRPr lang="nl-BE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6237312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ISOLDE Workshop, 27.11.2013</a:t>
            </a:r>
            <a:endParaRPr lang="nl-BE" sz="2000" dirty="0"/>
          </a:p>
        </p:txBody>
      </p:sp>
      <p:pic>
        <p:nvPicPr>
          <p:cNvPr id="204802" name="Picture 2" descr="http://iks32.fys.kuleuven.be/wiki/brix/images/3/30/Bri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864096"/>
            <a:ext cx="1092690" cy="7647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43" name="Group 42"/>
          <p:cNvGrpSpPr/>
          <p:nvPr/>
        </p:nvGrpSpPr>
        <p:grpSpPr>
          <a:xfrm>
            <a:off x="8244408" y="2924944"/>
            <a:ext cx="126112" cy="117728"/>
            <a:chOff x="6084168" y="5543520"/>
            <a:chExt cx="126112" cy="117728"/>
          </a:xfrm>
        </p:grpSpPr>
        <p:sp>
          <p:nvSpPr>
            <p:cNvPr id="44" name="Oval 43"/>
            <p:cNvSpPr/>
            <p:nvPr/>
          </p:nvSpPr>
          <p:spPr>
            <a:xfrm>
              <a:off x="6110456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5" name="Oval 44"/>
            <p:cNvSpPr/>
            <p:nvPr/>
          </p:nvSpPr>
          <p:spPr>
            <a:xfrm>
              <a:off x="6164560" y="5597624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6" name="Oval 45"/>
            <p:cNvSpPr/>
            <p:nvPr/>
          </p:nvSpPr>
          <p:spPr>
            <a:xfrm>
              <a:off x="6156176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7" name="Oval 46"/>
            <p:cNvSpPr/>
            <p:nvPr/>
          </p:nvSpPr>
          <p:spPr>
            <a:xfrm>
              <a:off x="6110456" y="558924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8" name="Oval 47"/>
            <p:cNvSpPr/>
            <p:nvPr/>
          </p:nvSpPr>
          <p:spPr>
            <a:xfrm>
              <a:off x="6110456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9" name="Oval 48"/>
            <p:cNvSpPr/>
            <p:nvPr/>
          </p:nvSpPr>
          <p:spPr>
            <a:xfrm>
              <a:off x="6084168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0" name="Oval 49"/>
            <p:cNvSpPr/>
            <p:nvPr/>
          </p:nvSpPr>
          <p:spPr>
            <a:xfrm>
              <a:off x="6084168" y="558924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1" name="Oval 50"/>
            <p:cNvSpPr/>
            <p:nvPr/>
          </p:nvSpPr>
          <p:spPr>
            <a:xfrm>
              <a:off x="6084168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2" name="Oval 51"/>
            <p:cNvSpPr/>
            <p:nvPr/>
          </p:nvSpPr>
          <p:spPr>
            <a:xfrm>
              <a:off x="6156176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66667E-6 L -0.08663 0.05255 " pathEditMode="relative" ptsTypes="AA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3" name="Group 52"/>
          <p:cNvGrpSpPr/>
          <p:nvPr/>
        </p:nvGrpSpPr>
        <p:grpSpPr>
          <a:xfrm>
            <a:off x="7380312" y="3284984"/>
            <a:ext cx="126112" cy="117728"/>
            <a:chOff x="6084168" y="5543520"/>
            <a:chExt cx="126112" cy="117728"/>
          </a:xfrm>
        </p:grpSpPr>
        <p:sp>
          <p:nvSpPr>
            <p:cNvPr id="54" name="Oval 53"/>
            <p:cNvSpPr/>
            <p:nvPr/>
          </p:nvSpPr>
          <p:spPr>
            <a:xfrm>
              <a:off x="6110456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5" name="Oval 54"/>
            <p:cNvSpPr/>
            <p:nvPr/>
          </p:nvSpPr>
          <p:spPr>
            <a:xfrm>
              <a:off x="6164560" y="5597624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6" name="Oval 55"/>
            <p:cNvSpPr/>
            <p:nvPr/>
          </p:nvSpPr>
          <p:spPr>
            <a:xfrm>
              <a:off x="6156176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7" name="Oval 56"/>
            <p:cNvSpPr/>
            <p:nvPr/>
          </p:nvSpPr>
          <p:spPr>
            <a:xfrm>
              <a:off x="6110456" y="558924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8" name="Oval 57"/>
            <p:cNvSpPr/>
            <p:nvPr/>
          </p:nvSpPr>
          <p:spPr>
            <a:xfrm>
              <a:off x="6110456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9" name="Oval 58"/>
            <p:cNvSpPr/>
            <p:nvPr/>
          </p:nvSpPr>
          <p:spPr>
            <a:xfrm>
              <a:off x="6084168" y="554352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60" name="Oval 59"/>
            <p:cNvSpPr/>
            <p:nvPr/>
          </p:nvSpPr>
          <p:spPr>
            <a:xfrm>
              <a:off x="6084168" y="5589240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61" name="Oval 60"/>
            <p:cNvSpPr/>
            <p:nvPr/>
          </p:nvSpPr>
          <p:spPr>
            <a:xfrm>
              <a:off x="6084168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62" name="Oval 61"/>
            <p:cNvSpPr/>
            <p:nvPr/>
          </p:nvSpPr>
          <p:spPr>
            <a:xfrm>
              <a:off x="6156176" y="5615528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6 0.00208 L -0.07777 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28" name="Group 27"/>
          <p:cNvGrpSpPr/>
          <p:nvPr/>
        </p:nvGrpSpPr>
        <p:grpSpPr>
          <a:xfrm>
            <a:off x="6678136" y="3284984"/>
            <a:ext cx="126112" cy="117728"/>
            <a:chOff x="7092280" y="5373216"/>
            <a:chExt cx="126112" cy="117728"/>
          </a:xfrm>
        </p:grpSpPr>
        <p:sp>
          <p:nvSpPr>
            <p:cNvPr id="18" name="Oval 17"/>
            <p:cNvSpPr/>
            <p:nvPr/>
          </p:nvSpPr>
          <p:spPr>
            <a:xfrm>
              <a:off x="7118568" y="5445224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Oval 18"/>
            <p:cNvSpPr/>
            <p:nvPr/>
          </p:nvSpPr>
          <p:spPr>
            <a:xfrm>
              <a:off x="7172672" y="5427320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Oval 19"/>
            <p:cNvSpPr/>
            <p:nvPr/>
          </p:nvSpPr>
          <p:spPr>
            <a:xfrm>
              <a:off x="7164288" y="5373216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Oval 20"/>
            <p:cNvSpPr/>
            <p:nvPr/>
          </p:nvSpPr>
          <p:spPr>
            <a:xfrm>
              <a:off x="7118568" y="5418936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2" name="Oval 21"/>
            <p:cNvSpPr/>
            <p:nvPr/>
          </p:nvSpPr>
          <p:spPr>
            <a:xfrm>
              <a:off x="7118568" y="5373216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" name="Oval 22"/>
            <p:cNvSpPr/>
            <p:nvPr/>
          </p:nvSpPr>
          <p:spPr>
            <a:xfrm>
              <a:off x="7092280" y="5373216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" name="Oval 23"/>
            <p:cNvSpPr/>
            <p:nvPr/>
          </p:nvSpPr>
          <p:spPr>
            <a:xfrm>
              <a:off x="7092280" y="5418936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5" name="Oval 24"/>
            <p:cNvSpPr/>
            <p:nvPr/>
          </p:nvSpPr>
          <p:spPr>
            <a:xfrm>
              <a:off x="7092280" y="5445224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6" name="Oval 25"/>
            <p:cNvSpPr/>
            <p:nvPr/>
          </p:nvSpPr>
          <p:spPr>
            <a:xfrm>
              <a:off x="7164288" y="5445224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08663 -3.33333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17" name="Group 16"/>
          <p:cNvGrpSpPr/>
          <p:nvPr/>
        </p:nvGrpSpPr>
        <p:grpSpPr>
          <a:xfrm>
            <a:off x="5868144" y="3284984"/>
            <a:ext cx="117728" cy="45720"/>
            <a:chOff x="6732240" y="4797152"/>
            <a:chExt cx="117728" cy="45720"/>
          </a:xfrm>
        </p:grpSpPr>
        <p:sp>
          <p:nvSpPr>
            <p:cNvPr id="20" name="Oval 19"/>
            <p:cNvSpPr/>
            <p:nvPr/>
          </p:nvSpPr>
          <p:spPr>
            <a:xfrm>
              <a:off x="6804248" y="4797152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" name="Oval 22"/>
            <p:cNvSpPr/>
            <p:nvPr/>
          </p:nvSpPr>
          <p:spPr>
            <a:xfrm>
              <a:off x="6732240" y="4797152"/>
              <a:ext cx="45720" cy="4572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868144" y="3284984"/>
            <a:ext cx="126112" cy="117728"/>
            <a:chOff x="6732240" y="4797152"/>
            <a:chExt cx="126112" cy="117728"/>
          </a:xfrm>
        </p:grpSpPr>
        <p:sp>
          <p:nvSpPr>
            <p:cNvPr id="22" name="Oval 21"/>
            <p:cNvSpPr/>
            <p:nvPr/>
          </p:nvSpPr>
          <p:spPr>
            <a:xfrm>
              <a:off x="6758528" y="4797152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732240" y="4842872"/>
              <a:ext cx="126112" cy="72008"/>
              <a:chOff x="6732240" y="4842872"/>
              <a:chExt cx="126112" cy="72008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758528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812632" y="4851256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758528" y="484287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732240" y="484287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732240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804248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13385 -3.33333E-6 " pathEditMode="relative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03941 -0.05255 " pathEditMode="relative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3" name="Group 30"/>
          <p:cNvGrpSpPr/>
          <p:nvPr/>
        </p:nvGrpSpPr>
        <p:grpSpPr>
          <a:xfrm>
            <a:off x="4644008" y="3284984"/>
            <a:ext cx="126112" cy="117728"/>
            <a:chOff x="6732240" y="4797152"/>
            <a:chExt cx="126112" cy="117728"/>
          </a:xfrm>
        </p:grpSpPr>
        <p:sp>
          <p:nvSpPr>
            <p:cNvPr id="22" name="Oval 21"/>
            <p:cNvSpPr/>
            <p:nvPr/>
          </p:nvSpPr>
          <p:spPr>
            <a:xfrm>
              <a:off x="6758528" y="4797152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grpSp>
          <p:nvGrpSpPr>
            <p:cNvPr id="4" name="Group 27"/>
            <p:cNvGrpSpPr/>
            <p:nvPr/>
          </p:nvGrpSpPr>
          <p:grpSpPr>
            <a:xfrm>
              <a:off x="6732240" y="4842872"/>
              <a:ext cx="126112" cy="72008"/>
              <a:chOff x="6732240" y="4842872"/>
              <a:chExt cx="126112" cy="72008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758528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812632" y="4851256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758528" y="484287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6732240" y="4842872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732240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804248" y="4869160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</p:grpSp>
      <p:cxnSp>
        <p:nvCxnSpPr>
          <p:cNvPr id="31" name="Straight Arrow Connector 30"/>
          <p:cNvCxnSpPr>
            <a:endCxn id="26" idx="1"/>
          </p:cNvCxnSpPr>
          <p:nvPr/>
        </p:nvCxnSpPr>
        <p:spPr>
          <a:xfrm flipH="1">
            <a:off x="4722712" y="3356992"/>
            <a:ext cx="3161656" cy="66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788024" y="3356992"/>
            <a:ext cx="3161656" cy="669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cxnSp>
        <p:nvCxnSpPr>
          <p:cNvPr id="31" name="Straight Arrow Connector 30"/>
          <p:cNvCxnSpPr>
            <a:endCxn id="26" idx="1"/>
          </p:cNvCxnSpPr>
          <p:nvPr/>
        </p:nvCxnSpPr>
        <p:spPr>
          <a:xfrm flipH="1">
            <a:off x="4722712" y="3356992"/>
            <a:ext cx="3161656" cy="669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4644008" y="3284984"/>
            <a:ext cx="126112" cy="117728"/>
            <a:chOff x="4860032" y="4869160"/>
            <a:chExt cx="126112" cy="117728"/>
          </a:xfrm>
        </p:grpSpPr>
        <p:sp>
          <p:nvSpPr>
            <p:cNvPr id="20" name="Oval 19"/>
            <p:cNvSpPr/>
            <p:nvPr/>
          </p:nvSpPr>
          <p:spPr>
            <a:xfrm>
              <a:off x="4886320" y="4869160"/>
              <a:ext cx="45720" cy="4572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grpSp>
          <p:nvGrpSpPr>
            <p:cNvPr id="23" name="Group 27"/>
            <p:cNvGrpSpPr/>
            <p:nvPr/>
          </p:nvGrpSpPr>
          <p:grpSpPr>
            <a:xfrm>
              <a:off x="4860032" y="4914880"/>
              <a:ext cx="126112" cy="72008"/>
              <a:chOff x="6732240" y="4842872"/>
              <a:chExt cx="126112" cy="72008"/>
            </a:xfrm>
            <a:solidFill>
              <a:srgbClr val="FF0000"/>
            </a:solidFill>
          </p:grpSpPr>
          <p:sp>
            <p:nvSpPr>
              <p:cNvPr id="28" name="Oval 27"/>
              <p:cNvSpPr/>
              <p:nvPr/>
            </p:nvSpPr>
            <p:spPr>
              <a:xfrm>
                <a:off x="6758528" y="4869160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812632" y="4851256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758528" y="4842872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732240" y="4842872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732240" y="4869160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804248" y="4869160"/>
                <a:ext cx="45720" cy="4572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</p:grpSp>
      <p:cxnSp>
        <p:nvCxnSpPr>
          <p:cNvPr id="39" name="Straight Arrow Connector 38"/>
          <p:cNvCxnSpPr/>
          <p:nvPr/>
        </p:nvCxnSpPr>
        <p:spPr>
          <a:xfrm flipH="1">
            <a:off x="4788024" y="3356992"/>
            <a:ext cx="3161656" cy="669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10243 -3.33333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sp>
        <p:nvSpPr>
          <p:cNvPr id="39" name="Oval 38"/>
          <p:cNvSpPr/>
          <p:nvPr/>
        </p:nvSpPr>
        <p:spPr>
          <a:xfrm>
            <a:off x="3734192" y="3284984"/>
            <a:ext cx="45720" cy="457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40" name="Group 27"/>
          <p:cNvGrpSpPr/>
          <p:nvPr/>
        </p:nvGrpSpPr>
        <p:grpSpPr>
          <a:xfrm>
            <a:off x="3707904" y="3330704"/>
            <a:ext cx="126112" cy="72008"/>
            <a:chOff x="6732240" y="4842872"/>
            <a:chExt cx="126112" cy="72008"/>
          </a:xfrm>
          <a:solidFill>
            <a:srgbClr val="FF0000"/>
          </a:solidFill>
        </p:grpSpPr>
        <p:sp>
          <p:nvSpPr>
            <p:cNvPr id="41" name="Oval 40"/>
            <p:cNvSpPr/>
            <p:nvPr/>
          </p:nvSpPr>
          <p:spPr>
            <a:xfrm>
              <a:off x="675852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2" name="Oval 41"/>
            <p:cNvSpPr/>
            <p:nvPr/>
          </p:nvSpPr>
          <p:spPr>
            <a:xfrm>
              <a:off x="6812632" y="4851256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3" name="Oval 42"/>
            <p:cNvSpPr/>
            <p:nvPr/>
          </p:nvSpPr>
          <p:spPr>
            <a:xfrm>
              <a:off x="6758528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4" name="Oval 43"/>
            <p:cNvSpPr/>
            <p:nvPr/>
          </p:nvSpPr>
          <p:spPr>
            <a:xfrm>
              <a:off x="6732240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5" name="Oval 44"/>
            <p:cNvSpPr/>
            <p:nvPr/>
          </p:nvSpPr>
          <p:spPr>
            <a:xfrm>
              <a:off x="6732240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6" name="Oval 45"/>
            <p:cNvSpPr/>
            <p:nvPr/>
          </p:nvSpPr>
          <p:spPr>
            <a:xfrm>
              <a:off x="680424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0.00926 L -0.23525 0.1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5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7.40741E-7 L -0.08662 7.40741E-7 " pathEditMode="relative" ptsTypes="AA"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15" name="Group 27"/>
          <p:cNvGrpSpPr/>
          <p:nvPr/>
        </p:nvGrpSpPr>
        <p:grpSpPr>
          <a:xfrm>
            <a:off x="1547664" y="4149080"/>
            <a:ext cx="126112" cy="72008"/>
            <a:chOff x="6732240" y="4842872"/>
            <a:chExt cx="126112" cy="72008"/>
          </a:xfrm>
          <a:solidFill>
            <a:srgbClr val="FF0000"/>
          </a:solidFill>
        </p:grpSpPr>
        <p:sp>
          <p:nvSpPr>
            <p:cNvPr id="16" name="Oval 15"/>
            <p:cNvSpPr/>
            <p:nvPr/>
          </p:nvSpPr>
          <p:spPr>
            <a:xfrm>
              <a:off x="675852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Oval 16"/>
            <p:cNvSpPr/>
            <p:nvPr/>
          </p:nvSpPr>
          <p:spPr>
            <a:xfrm>
              <a:off x="6812632" y="4851256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8" name="Oval 17"/>
            <p:cNvSpPr/>
            <p:nvPr/>
          </p:nvSpPr>
          <p:spPr>
            <a:xfrm>
              <a:off x="6758528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Oval 18"/>
            <p:cNvSpPr/>
            <p:nvPr/>
          </p:nvSpPr>
          <p:spPr>
            <a:xfrm>
              <a:off x="6732240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Oval 19"/>
            <p:cNvSpPr/>
            <p:nvPr/>
          </p:nvSpPr>
          <p:spPr>
            <a:xfrm>
              <a:off x="6732240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Oval 20"/>
            <p:cNvSpPr/>
            <p:nvPr/>
          </p:nvSpPr>
          <p:spPr>
            <a:xfrm>
              <a:off x="680424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03837 0.05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2" name="Group 27"/>
          <p:cNvGrpSpPr/>
          <p:nvPr/>
        </p:nvGrpSpPr>
        <p:grpSpPr>
          <a:xfrm>
            <a:off x="1187624" y="4509120"/>
            <a:ext cx="72025" cy="45778"/>
            <a:chOff x="6732196" y="4842780"/>
            <a:chExt cx="126141" cy="72100"/>
          </a:xfrm>
          <a:solidFill>
            <a:srgbClr val="00B050"/>
          </a:solidFill>
        </p:grpSpPr>
        <p:sp>
          <p:nvSpPr>
            <p:cNvPr id="16" name="Oval 15"/>
            <p:cNvSpPr/>
            <p:nvPr/>
          </p:nvSpPr>
          <p:spPr>
            <a:xfrm>
              <a:off x="6758487" y="4869098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Oval 16"/>
            <p:cNvSpPr/>
            <p:nvPr/>
          </p:nvSpPr>
          <p:spPr>
            <a:xfrm>
              <a:off x="6812618" y="4851194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8" name="Oval 17"/>
            <p:cNvSpPr/>
            <p:nvPr/>
          </p:nvSpPr>
          <p:spPr>
            <a:xfrm>
              <a:off x="6758514" y="4842810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Oval 18"/>
            <p:cNvSpPr/>
            <p:nvPr/>
          </p:nvSpPr>
          <p:spPr>
            <a:xfrm>
              <a:off x="6732196" y="4842780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Oval 19"/>
            <p:cNvSpPr/>
            <p:nvPr/>
          </p:nvSpPr>
          <p:spPr>
            <a:xfrm>
              <a:off x="6732200" y="4869111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Oval 20"/>
            <p:cNvSpPr/>
            <p:nvPr/>
          </p:nvSpPr>
          <p:spPr>
            <a:xfrm>
              <a:off x="6804247" y="4869161"/>
              <a:ext cx="45719" cy="45719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01962 -0.05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800" dirty="0" smtClean="0"/>
              <a:t>The Collinear Resonant Ionization Spectroscopy (CRIS) </a:t>
            </a:r>
            <a:r>
              <a:rPr lang="en-US" sz="2800" dirty="0" err="1" smtClean="0"/>
              <a:t>beamline</a:t>
            </a:r>
            <a:endParaRPr lang="nl-BE" sz="2800" dirty="0"/>
          </a:p>
        </p:txBody>
      </p:sp>
      <p:pic>
        <p:nvPicPr>
          <p:cNvPr id="27" name="Content Placeholder 26" descr="beamline_schematic_tal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8545883" cy="2520280"/>
          </a:xfrm>
        </p:spPr>
      </p:pic>
      <p:grpSp>
        <p:nvGrpSpPr>
          <p:cNvPr id="2" name="Group 27"/>
          <p:cNvGrpSpPr/>
          <p:nvPr/>
        </p:nvGrpSpPr>
        <p:grpSpPr>
          <a:xfrm>
            <a:off x="1547664" y="4149080"/>
            <a:ext cx="126112" cy="72008"/>
            <a:chOff x="6732240" y="4842872"/>
            <a:chExt cx="126112" cy="72008"/>
          </a:xfrm>
          <a:solidFill>
            <a:srgbClr val="FF0000"/>
          </a:solidFill>
        </p:grpSpPr>
        <p:sp>
          <p:nvSpPr>
            <p:cNvPr id="16" name="Oval 15"/>
            <p:cNvSpPr/>
            <p:nvPr/>
          </p:nvSpPr>
          <p:spPr>
            <a:xfrm>
              <a:off x="675852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Oval 16"/>
            <p:cNvSpPr/>
            <p:nvPr/>
          </p:nvSpPr>
          <p:spPr>
            <a:xfrm>
              <a:off x="6812632" y="4851256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8" name="Oval 17"/>
            <p:cNvSpPr/>
            <p:nvPr/>
          </p:nvSpPr>
          <p:spPr>
            <a:xfrm>
              <a:off x="6758528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Oval 18"/>
            <p:cNvSpPr/>
            <p:nvPr/>
          </p:nvSpPr>
          <p:spPr>
            <a:xfrm>
              <a:off x="6732240" y="4842872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Oval 19"/>
            <p:cNvSpPr/>
            <p:nvPr/>
          </p:nvSpPr>
          <p:spPr>
            <a:xfrm>
              <a:off x="6732240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Oval 20"/>
            <p:cNvSpPr/>
            <p:nvPr/>
          </p:nvSpPr>
          <p:spPr>
            <a:xfrm>
              <a:off x="6804248" y="4869160"/>
              <a:ext cx="45720" cy="4572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1092 0.047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Contents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20725" y="2276872"/>
            <a:ext cx="7920038" cy="4104456"/>
          </a:xfrm>
        </p:spPr>
        <p:txBody>
          <a:bodyPr/>
          <a:lstStyle/>
          <a:p>
            <a:r>
              <a:rPr lang="nl-BE" dirty="0" smtClean="0"/>
              <a:t>Physics motivation</a:t>
            </a:r>
          </a:p>
          <a:p>
            <a:endParaRPr lang="nl-BE" dirty="0" smtClean="0"/>
          </a:p>
          <a:p>
            <a:r>
              <a:rPr lang="nl-BE" dirty="0" smtClean="0"/>
              <a:t>The CRIS experimental setup at ISOLDE</a:t>
            </a:r>
          </a:p>
          <a:p>
            <a:endParaRPr lang="nl-BE" dirty="0" smtClean="0"/>
          </a:p>
          <a:p>
            <a:r>
              <a:rPr lang="nl-BE" dirty="0" smtClean="0"/>
              <a:t>Experimental results and discussion</a:t>
            </a:r>
          </a:p>
          <a:p>
            <a:endParaRPr lang="nl-BE" dirty="0" smtClean="0"/>
          </a:p>
          <a:p>
            <a:r>
              <a:rPr lang="en-US" dirty="0" smtClean="0"/>
              <a:t>Conclusions</a:t>
            </a:r>
            <a:endParaRPr lang="nl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system</a:t>
            </a:r>
            <a:endParaRPr lang="nl-BE" dirty="0"/>
          </a:p>
        </p:txBody>
      </p:sp>
      <p:pic>
        <p:nvPicPr>
          <p:cNvPr id="29" name="Picture 28" descr="Laser sche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67970"/>
            <a:ext cx="9144000" cy="492206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948264" y="52292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B0F0"/>
                </a:solidFill>
              </a:rPr>
              <a:t>422nm</a:t>
            </a:r>
            <a:endParaRPr lang="nl-BE" sz="1800" dirty="0">
              <a:solidFill>
                <a:srgbClr val="00B0F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00192" y="41490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1064nm</a:t>
            </a:r>
            <a:endParaRPr lang="nl-BE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2008" y="3933056"/>
            <a:ext cx="3851920" cy="288496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Fr experimental results – reference isotopes</a:t>
            </a:r>
            <a:endParaRPr lang="nl-BE" sz="3000" dirty="0"/>
          </a:p>
        </p:txBody>
      </p:sp>
      <p:pic>
        <p:nvPicPr>
          <p:cNvPr id="5" name="Picture Placeholder 155" descr="207Fr 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2" y="1084371"/>
            <a:ext cx="3682078" cy="284868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" name="Picture 5" descr="Fr207 ionization scheme 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2276872"/>
            <a:ext cx="3847009" cy="2376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494116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Fr ionization scheme</a:t>
            </a:r>
            <a:endParaRPr lang="nl-B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Fr experimental results – </a:t>
            </a:r>
            <a:r>
              <a:rPr lang="en-US" sz="3000" baseline="30000" dirty="0" smtClean="0"/>
              <a:t>218m</a:t>
            </a:r>
            <a:r>
              <a:rPr lang="en-US" sz="3000" dirty="0" smtClean="0"/>
              <a:t>Fr, </a:t>
            </a:r>
            <a:r>
              <a:rPr lang="en-US" sz="3000" baseline="30000" dirty="0" smtClean="0"/>
              <a:t>219</a:t>
            </a:r>
            <a:r>
              <a:rPr lang="en-US" sz="3000" dirty="0" smtClean="0"/>
              <a:t>Fr</a:t>
            </a:r>
            <a:endParaRPr lang="nl-BE" sz="3000" dirty="0"/>
          </a:p>
        </p:txBody>
      </p:sp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41922" y="1951528"/>
            <a:ext cx="4129067" cy="3193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Placeholder 155" descr="207Fr 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1916832"/>
            <a:ext cx="4077802" cy="322047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27584" y="573325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</a:t>
            </a:r>
            <a:r>
              <a:rPr lang="en-US" sz="2000" baseline="-25000" dirty="0" smtClean="0">
                <a:solidFill>
                  <a:schemeClr val="tx1"/>
                </a:solidFill>
              </a:rPr>
              <a:t>1/2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baseline="30000" dirty="0" smtClean="0">
                <a:solidFill>
                  <a:schemeClr val="tx1"/>
                </a:solidFill>
              </a:rPr>
              <a:t>218mFr</a:t>
            </a:r>
            <a:r>
              <a:rPr lang="en-US" sz="2000" dirty="0" smtClean="0">
                <a:solidFill>
                  <a:schemeClr val="tx1"/>
                </a:solidFill>
              </a:rPr>
              <a:t>) = 0.022(5) s [5], scan made in 44min</a:t>
            </a:r>
            <a:endParaRPr lang="nl-BE" sz="2000" baseline="-25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573325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</a:t>
            </a:r>
            <a:r>
              <a:rPr lang="en-US" sz="2000" baseline="-25000" dirty="0" smtClean="0">
                <a:solidFill>
                  <a:schemeClr val="tx1"/>
                </a:solidFill>
              </a:rPr>
              <a:t>1/2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baseline="30000" dirty="0" smtClean="0">
                <a:solidFill>
                  <a:schemeClr val="tx1"/>
                </a:solidFill>
              </a:rPr>
              <a:t>219</a:t>
            </a:r>
            <a:r>
              <a:rPr lang="en-US" sz="2000" dirty="0" smtClean="0">
                <a:solidFill>
                  <a:schemeClr val="tx1"/>
                </a:solidFill>
              </a:rPr>
              <a:t>Fr) = 0.0267(6) s [5], scan made in 33min</a:t>
            </a:r>
            <a:endParaRPr lang="nl-BE" sz="2000" baseline="-25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64335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BE" sz="1400" dirty="0" smtClean="0">
                <a:solidFill>
                  <a:schemeClr val="tx1"/>
                </a:solidFill>
              </a:rPr>
              <a:t>[5] G.T. Ewan </a:t>
            </a:r>
            <a:r>
              <a:rPr lang="nl-BE" sz="1400" i="1" dirty="0" smtClean="0">
                <a:solidFill>
                  <a:schemeClr val="tx1"/>
                </a:solidFill>
              </a:rPr>
              <a:t>et </a:t>
            </a:r>
            <a:r>
              <a:rPr lang="nl-BE" sz="1400" dirty="0" smtClean="0">
                <a:solidFill>
                  <a:schemeClr val="tx1"/>
                </a:solidFill>
              </a:rPr>
              <a:t>al., </a:t>
            </a:r>
            <a:r>
              <a:rPr lang="nl-BE" sz="1400" dirty="0" err="1" smtClean="0">
                <a:solidFill>
                  <a:schemeClr val="tx1"/>
                </a:solidFill>
              </a:rPr>
              <a:t>Nucl</a:t>
            </a:r>
            <a:r>
              <a:rPr lang="nl-BE" sz="1400" dirty="0" smtClean="0">
                <a:solidFill>
                  <a:schemeClr val="tx1"/>
                </a:solidFill>
              </a:rPr>
              <a:t>. </a:t>
            </a:r>
            <a:r>
              <a:rPr lang="en-US" sz="1400" dirty="0" smtClean="0">
                <a:solidFill>
                  <a:schemeClr val="tx1"/>
                </a:solidFill>
              </a:rPr>
              <a:t>Phys. A380 (1982) 423</a:t>
            </a:r>
            <a:endParaRPr lang="nl-BE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aseline="30000" dirty="0" smtClean="0"/>
              <a:t>218m</a:t>
            </a:r>
            <a:r>
              <a:rPr lang="en-US" sz="3000" dirty="0" smtClean="0"/>
              <a:t>Fr half-life </a:t>
            </a:r>
            <a:endParaRPr lang="nl-BE" sz="3000" dirty="0"/>
          </a:p>
        </p:txBody>
      </p:sp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78208" y="2204864"/>
            <a:ext cx="4252081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Placeholder 155" descr="207Fr 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2177633"/>
            <a:ext cx="4276409" cy="32247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985568" y="566124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aseline="30000" dirty="0" smtClean="0">
                <a:solidFill>
                  <a:schemeClr val="tx1"/>
                </a:solidFill>
              </a:rPr>
              <a:t>218</a:t>
            </a:r>
            <a:r>
              <a:rPr lang="en-US" sz="1800" dirty="0" smtClean="0">
                <a:solidFill>
                  <a:schemeClr val="tx1"/>
                </a:solidFill>
              </a:rPr>
              <a:t>Fr alpha-particle energy spectrum</a:t>
            </a: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2060" y="566124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Half-life determination</a:t>
            </a: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638132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[6] K. M. Lynch and K. Flanagan, Laser assisted nuclear decay spectroscopy: A new method for studying neutron-deficient francium, Ph.D. thesis, Manchester U. (2013)</a:t>
            </a:r>
            <a:endParaRPr lang="nl-BE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Characteristics of the region of reflection asymmetry – octupole deformations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27584" y="5517232"/>
            <a:ext cx="7920038" cy="567209"/>
          </a:xfrm>
        </p:spPr>
        <p:txBody>
          <a:bodyPr/>
          <a:lstStyle/>
          <a:p>
            <a:r>
              <a:rPr lang="nl-BE" dirty="0" smtClean="0"/>
              <a:t>Quadrupole – octupole shapes for </a:t>
            </a:r>
            <a:r>
              <a:rPr lang="el-GR" i="1" dirty="0" smtClean="0"/>
              <a:t>β</a:t>
            </a:r>
            <a:r>
              <a:rPr lang="en-US" baseline="-25000" dirty="0" smtClean="0"/>
              <a:t>2</a:t>
            </a:r>
            <a:r>
              <a:rPr lang="en-US" dirty="0" smtClean="0"/>
              <a:t> = 0.6, </a:t>
            </a:r>
            <a:r>
              <a:rPr lang="el-GR" i="1" dirty="0" smtClean="0"/>
              <a:t>β</a:t>
            </a:r>
            <a:r>
              <a:rPr lang="en-US" baseline="-25000" dirty="0" smtClean="0"/>
              <a:t>3µ </a:t>
            </a:r>
            <a:r>
              <a:rPr lang="en-US" dirty="0" smtClean="0"/>
              <a:t>= 0.35, taken from [7] Butler </a:t>
            </a:r>
            <a:r>
              <a:rPr lang="en-US" dirty="0" err="1" smtClean="0"/>
              <a:t>Rev.Mod</a:t>
            </a:r>
            <a:r>
              <a:rPr lang="en-US" dirty="0" smtClean="0"/>
              <a:t>. Phys. 68 (1996) 349</a:t>
            </a:r>
            <a:endParaRPr lang="nl-BE" dirty="0"/>
          </a:p>
        </p:txBody>
      </p:sp>
      <p:pic>
        <p:nvPicPr>
          <p:cNvPr id="4" name="Picture 3" descr="quadrupole-octupole shapes mu=0,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7215"/>
            <a:ext cx="3934374" cy="2438741"/>
          </a:xfrm>
          <a:prstGeom prst="rect">
            <a:avLst/>
          </a:prstGeom>
        </p:spPr>
      </p:pic>
      <p:pic>
        <p:nvPicPr>
          <p:cNvPr id="5" name="Picture 4" descr="quadrupole-octupole shapes mu=2,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5310" y="1959223"/>
            <a:ext cx="4048690" cy="23053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4407495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µ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 0</a:t>
            </a:r>
            <a:endParaRPr lang="en-US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440749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µ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 1</a:t>
            </a:r>
            <a:endParaRPr lang="en-US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440749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µ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 2</a:t>
            </a:r>
            <a:endParaRPr lang="en-US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56376" y="4407495"/>
            <a:ext cx="8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µ </a:t>
            </a:r>
            <a:r>
              <a:rPr lang="en-US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 3</a:t>
            </a:r>
            <a:endParaRPr lang="en-US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Characteristics of the region of reflection asymmetry – spectroscopic properties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27584" y="1484784"/>
            <a:ext cx="7920038" cy="4599657"/>
          </a:xfrm>
        </p:spPr>
        <p:txBody>
          <a:bodyPr/>
          <a:lstStyle/>
          <a:p>
            <a:r>
              <a:rPr lang="nl-BE" sz="2000" dirty="0" smtClean="0"/>
              <a:t>Parity doublet bands</a:t>
            </a:r>
          </a:p>
          <a:p>
            <a:endParaRPr lang="nl-BE" sz="2000" dirty="0" smtClean="0">
              <a:solidFill>
                <a:schemeClr val="tx1"/>
              </a:solidFill>
            </a:endParaRPr>
          </a:p>
          <a:p>
            <a:r>
              <a:rPr lang="nl-BE" sz="2000" dirty="0" smtClean="0"/>
              <a:t>Charge radii/isotope shifts</a:t>
            </a:r>
          </a:p>
          <a:p>
            <a:endParaRPr lang="nl-BE" sz="2000" dirty="0" smtClean="0"/>
          </a:p>
          <a:p>
            <a:r>
              <a:rPr lang="nl-BE" sz="2000" dirty="0" smtClean="0"/>
              <a:t>Ground state spins and magnetic moments</a:t>
            </a:r>
          </a:p>
          <a:p>
            <a:endParaRPr lang="nl-BE" sz="2000" dirty="0" smtClean="0">
              <a:solidFill>
                <a:srgbClr val="FF0000"/>
              </a:solidFill>
            </a:endParaRPr>
          </a:p>
          <a:p>
            <a:r>
              <a:rPr lang="nl-BE" sz="2000" dirty="0" smtClean="0"/>
              <a:t>Coriolis matrix elements</a:t>
            </a:r>
          </a:p>
          <a:p>
            <a:endParaRPr lang="nl-BE" sz="2000" dirty="0" smtClean="0"/>
          </a:p>
          <a:p>
            <a:r>
              <a:rPr lang="nl-BE" sz="2000" dirty="0" smtClean="0"/>
              <a:t>Spectroscopic factors</a:t>
            </a:r>
          </a:p>
          <a:p>
            <a:endParaRPr lang="nl-BE" sz="2000" dirty="0" smtClean="0"/>
          </a:p>
          <a:p>
            <a:r>
              <a:rPr lang="nl-BE" sz="2000" dirty="0" smtClean="0"/>
              <a:t>Enhanced E1 transition probabilities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64335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nl-BE" sz="1400" dirty="0" smtClean="0">
                <a:solidFill>
                  <a:schemeClr val="tx1"/>
                </a:solidFill>
              </a:rPr>
              <a:t>[3] </a:t>
            </a:r>
            <a:r>
              <a:rPr lang="en-US" sz="1400" dirty="0" smtClean="0">
                <a:solidFill>
                  <a:schemeClr val="tx1"/>
                </a:solidFill>
              </a:rPr>
              <a:t>R.K. </a:t>
            </a:r>
            <a:r>
              <a:rPr lang="en-US" sz="1400" dirty="0" err="1" smtClean="0">
                <a:solidFill>
                  <a:schemeClr val="tx1"/>
                </a:solidFill>
              </a:rPr>
              <a:t>Sheline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197B, 500 (1987)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Characteristics of the region of reflection asymmetry – spectroscopic properties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27584" y="1484784"/>
            <a:ext cx="7920038" cy="4599657"/>
          </a:xfrm>
        </p:spPr>
        <p:txBody>
          <a:bodyPr/>
          <a:lstStyle/>
          <a:p>
            <a:r>
              <a:rPr lang="nl-BE" sz="2000" dirty="0" smtClean="0"/>
              <a:t>Parity doublet bands</a:t>
            </a:r>
          </a:p>
          <a:p>
            <a:endParaRPr lang="nl-BE" sz="2000" dirty="0" smtClean="0">
              <a:solidFill>
                <a:schemeClr val="tx1"/>
              </a:solidFill>
            </a:endParaRPr>
          </a:p>
          <a:p>
            <a:r>
              <a:rPr lang="nl-BE" sz="2000" dirty="0" smtClean="0">
                <a:solidFill>
                  <a:srgbClr val="FF0000"/>
                </a:solidFill>
              </a:rPr>
              <a:t>Charge radii/isotope shifts</a:t>
            </a:r>
          </a:p>
          <a:p>
            <a:endParaRPr lang="nl-BE" sz="2000" dirty="0" smtClean="0">
              <a:solidFill>
                <a:srgbClr val="FF0000"/>
              </a:solidFill>
            </a:endParaRPr>
          </a:p>
          <a:p>
            <a:r>
              <a:rPr lang="nl-BE" sz="2000" dirty="0" smtClean="0">
                <a:solidFill>
                  <a:srgbClr val="FF0000"/>
                </a:solidFill>
              </a:rPr>
              <a:t>Ground state spins and magnetic moments</a:t>
            </a:r>
          </a:p>
          <a:p>
            <a:endParaRPr lang="nl-BE" sz="2000" dirty="0" smtClean="0">
              <a:solidFill>
                <a:srgbClr val="FF0000"/>
              </a:solidFill>
            </a:endParaRPr>
          </a:p>
          <a:p>
            <a:r>
              <a:rPr lang="nl-BE" sz="2000" dirty="0" smtClean="0"/>
              <a:t>Coriolis matrix elements</a:t>
            </a:r>
          </a:p>
          <a:p>
            <a:endParaRPr lang="nl-BE" sz="2000" dirty="0" smtClean="0"/>
          </a:p>
          <a:p>
            <a:r>
              <a:rPr lang="nl-BE" sz="2000" dirty="0" smtClean="0"/>
              <a:t>Spectroscopic factors</a:t>
            </a:r>
          </a:p>
          <a:p>
            <a:endParaRPr lang="nl-BE" sz="2000" dirty="0" smtClean="0"/>
          </a:p>
          <a:p>
            <a:r>
              <a:rPr lang="nl-BE" sz="2000" dirty="0" smtClean="0"/>
              <a:t>Enhanced E1 transition probabilities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64335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nl-BE" sz="1400" dirty="0" smtClean="0">
                <a:solidFill>
                  <a:schemeClr val="tx1"/>
                </a:solidFill>
              </a:rPr>
              <a:t>[3] </a:t>
            </a:r>
            <a:r>
              <a:rPr lang="en-US" sz="1400" dirty="0" smtClean="0">
                <a:solidFill>
                  <a:schemeClr val="tx1"/>
                </a:solidFill>
              </a:rPr>
              <a:t>R.K. </a:t>
            </a:r>
            <a:r>
              <a:rPr lang="en-US" sz="1400" dirty="0" err="1" smtClean="0">
                <a:solidFill>
                  <a:schemeClr val="tx1"/>
                </a:solidFill>
              </a:rPr>
              <a:t>Sheline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197B, 500 (1987)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55" descr="207Fr 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3824" y="2036070"/>
            <a:ext cx="4243306" cy="3139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Placeholder 155" descr="207Fr 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07505" y="1988840"/>
            <a:ext cx="4515945" cy="323415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Relative mean-square charge radii results</a:t>
            </a:r>
            <a:endParaRPr lang="nl-BE" sz="3000" dirty="0"/>
          </a:p>
        </p:txBody>
      </p:sp>
      <p:sp>
        <p:nvSpPr>
          <p:cNvPr id="12" name="Rectangle 11"/>
          <p:cNvSpPr/>
          <p:nvPr/>
        </p:nvSpPr>
        <p:spPr>
          <a:xfrm>
            <a:off x="683568" y="6362164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[4] 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163B, 66 (1985), </a:t>
            </a:r>
            <a:r>
              <a:rPr lang="nl-BE" sz="1400" dirty="0" smtClean="0">
                <a:solidFill>
                  <a:schemeClr val="tx1"/>
                </a:solidFill>
              </a:rPr>
              <a:t>[8] </a:t>
            </a:r>
            <a:r>
              <a:rPr lang="en-US" sz="1400" dirty="0" smtClean="0">
                <a:solidFill>
                  <a:schemeClr val="tx1"/>
                </a:solidFill>
              </a:rPr>
              <a:t>K. Wendt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Z. Phys. D 4, 227 (1987), [9] V.A. </a:t>
            </a:r>
            <a:r>
              <a:rPr lang="en-US" sz="1400" dirty="0" err="1" smtClean="0">
                <a:solidFill>
                  <a:schemeClr val="tx1"/>
                </a:solidFill>
              </a:rPr>
              <a:t>Dzuba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et al., </a:t>
            </a:r>
            <a:r>
              <a:rPr lang="en-US" sz="1400" dirty="0" err="1" smtClean="0">
                <a:solidFill>
                  <a:schemeClr val="tx1"/>
                </a:solidFill>
              </a:rPr>
              <a:t>Phys.Rev</a:t>
            </a:r>
            <a:r>
              <a:rPr lang="en-US" sz="1400" dirty="0" smtClean="0">
                <a:solidFill>
                  <a:schemeClr val="tx1"/>
                </a:solidFill>
              </a:rPr>
              <a:t>. A 72, 022503 (2005), [10] </a:t>
            </a:r>
            <a:r>
              <a:rPr lang="nl-BE" sz="1400" dirty="0" smtClean="0">
                <a:solidFill>
                  <a:schemeClr val="tx1"/>
                </a:solidFill>
              </a:rPr>
              <a:t>L.W. </a:t>
            </a:r>
            <a:r>
              <a:rPr lang="nl-BE" sz="1400" dirty="0" err="1" smtClean="0">
                <a:solidFill>
                  <a:schemeClr val="tx1"/>
                </a:solidFill>
              </a:rPr>
              <a:t>Wansbeek</a:t>
            </a:r>
            <a:r>
              <a:rPr lang="nl-BE" sz="1400" dirty="0" smtClean="0">
                <a:solidFill>
                  <a:schemeClr val="tx1"/>
                </a:solidFill>
              </a:rPr>
              <a:t> </a:t>
            </a:r>
            <a:r>
              <a:rPr lang="nl-BE" sz="1400" i="1" dirty="0" smtClean="0">
                <a:solidFill>
                  <a:schemeClr val="tx1"/>
                </a:solidFill>
              </a:rPr>
              <a:t>et al</a:t>
            </a:r>
            <a:r>
              <a:rPr lang="nl-BE" sz="1400" dirty="0" smtClean="0">
                <a:solidFill>
                  <a:schemeClr val="tx1"/>
                </a:solidFill>
              </a:rPr>
              <a:t>., </a:t>
            </a:r>
            <a:r>
              <a:rPr lang="nl-BE" sz="1400" dirty="0" err="1" smtClean="0">
                <a:solidFill>
                  <a:schemeClr val="tx1"/>
                </a:solidFill>
              </a:rPr>
              <a:t>Phys.Rev</a:t>
            </a:r>
            <a:r>
              <a:rPr lang="nl-BE" sz="1400" dirty="0" smtClean="0">
                <a:solidFill>
                  <a:schemeClr val="tx1"/>
                </a:solidFill>
              </a:rPr>
              <a:t>. C 86, 015503 (2012)</a:t>
            </a:r>
            <a:endParaRPr lang="nl-BE" sz="1400" dirty="0">
              <a:solidFill>
                <a:schemeClr val="tx1"/>
              </a:solidFill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572000" y="3068960"/>
          <a:ext cx="4522671" cy="698624"/>
        </p:xfrm>
        <a:graphic>
          <a:graphicData uri="http://schemas.openxmlformats.org/presentationml/2006/ole">
            <p:oleObj spid="_x0000_s178178" name="Equation" r:id="rId5" imgW="3124080" imgH="482400" progId="Equation.DSMT4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683568" y="5517232"/>
            <a:ext cx="7830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The large theoretical errors stem from the calculated uncertainties for the Field and mass shift constants  [9,10]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55" descr="207Fr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3824" y="2036070"/>
            <a:ext cx="4243306" cy="313969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Relative mean-square charge radii results</a:t>
            </a:r>
            <a:endParaRPr lang="nl-BE" sz="3000" dirty="0"/>
          </a:p>
        </p:txBody>
      </p:sp>
      <p:sp>
        <p:nvSpPr>
          <p:cNvPr id="12" name="Rectangle 11"/>
          <p:cNvSpPr/>
          <p:nvPr/>
        </p:nvSpPr>
        <p:spPr>
          <a:xfrm>
            <a:off x="683568" y="6362164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[4] 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163B, 66 (1985).</a:t>
            </a:r>
            <a:r>
              <a:rPr lang="nl-BE" sz="1400" dirty="0" smtClean="0">
                <a:solidFill>
                  <a:schemeClr val="tx1"/>
                </a:solidFill>
              </a:rPr>
              <a:t> [8] </a:t>
            </a:r>
            <a:r>
              <a:rPr lang="en-US" sz="1400" dirty="0" smtClean="0">
                <a:solidFill>
                  <a:schemeClr val="tx1"/>
                </a:solidFill>
              </a:rPr>
              <a:t>K. Wendt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Z. Phys. D 4, 227 (1987), </a:t>
            </a:r>
            <a:r>
              <a:rPr lang="nl-BE" sz="1400" dirty="0" smtClean="0">
                <a:solidFill>
                  <a:schemeClr val="tx1"/>
                </a:solidFill>
              </a:rPr>
              <a:t>[11] </a:t>
            </a:r>
            <a:r>
              <a:rPr lang="en-US" sz="1400" dirty="0" smtClean="0">
                <a:solidFill>
                  <a:schemeClr val="tx1"/>
                </a:solidFill>
              </a:rPr>
              <a:t>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et al., Nuclear  Physics  A468  (1987)  1</a:t>
            </a:r>
            <a:endParaRPr lang="nl-BE" sz="1400" dirty="0">
              <a:solidFill>
                <a:schemeClr val="tx1"/>
              </a:solidFill>
            </a:endParaRPr>
          </a:p>
        </p:txBody>
      </p:sp>
      <p:pic>
        <p:nvPicPr>
          <p:cNvPr id="8" name="Picture 7" descr="Coc_C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276872"/>
            <a:ext cx="3988865" cy="20818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8380" y="465313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Taken from [9]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155" descr="207Fr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3568" y="1772816"/>
            <a:ext cx="3458236" cy="394851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Relative mean-square charge radii results</a:t>
            </a:r>
            <a:endParaRPr lang="nl-BE" sz="3000" dirty="0"/>
          </a:p>
        </p:txBody>
      </p:sp>
      <p:sp>
        <p:nvSpPr>
          <p:cNvPr id="6" name="Rectangle 5"/>
          <p:cNvSpPr/>
          <p:nvPr/>
        </p:nvSpPr>
        <p:spPr>
          <a:xfrm>
            <a:off x="4932040" y="2420888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 OES effect of pairing on the collective potential .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 Normal OES – smaller &lt;r</a:t>
            </a:r>
            <a:r>
              <a:rPr lang="en-US" sz="1800" baseline="30000" dirty="0" smtClean="0">
                <a:solidFill>
                  <a:schemeClr val="tx1"/>
                </a:solidFill>
              </a:rPr>
              <a:t>2</a:t>
            </a:r>
            <a:r>
              <a:rPr lang="en-US" sz="1800" dirty="0" smtClean="0">
                <a:solidFill>
                  <a:schemeClr val="tx1"/>
                </a:solidFill>
              </a:rPr>
              <a:t>&gt; for odd N nuclei compared to the average of their even N neighbors.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3568" y="6362164"/>
            <a:ext cx="8460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[12] </a:t>
            </a:r>
            <a:r>
              <a:rPr lang="de-DE" sz="1400" dirty="0" smtClean="0">
                <a:solidFill>
                  <a:schemeClr val="tx1"/>
                </a:solidFill>
              </a:rPr>
              <a:t>S. Ahmad et al.,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Nuc</a:t>
            </a:r>
            <a:r>
              <a:rPr lang="en-US" sz="1400" dirty="0" smtClean="0">
                <a:solidFill>
                  <a:schemeClr val="tx1"/>
                </a:solidFill>
              </a:rPr>
              <a:t>. Phys. A 483,244 (1988).</a:t>
            </a:r>
            <a:endParaRPr lang="nl-BE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Fr physical motivation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20725" y="2780928"/>
            <a:ext cx="7920038" cy="3672408"/>
          </a:xfrm>
        </p:spPr>
        <p:txBody>
          <a:bodyPr/>
          <a:lstStyle/>
          <a:p>
            <a:pPr algn="just"/>
            <a:r>
              <a:rPr lang="en-US" sz="2000" baseline="30000" dirty="0" smtClean="0"/>
              <a:t>218,219</a:t>
            </a:r>
            <a:r>
              <a:rPr lang="en-US" sz="2000" dirty="0" smtClean="0"/>
              <a:t>Fr both exhibit alternating parity bands [1,2] which are generally associated with the presence of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deformations [3].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The observed inversion of odd-even staggering of charge radii for </a:t>
            </a:r>
            <a:r>
              <a:rPr lang="en-US" sz="2000" baseline="30000" dirty="0" smtClean="0"/>
              <a:t>221-225</a:t>
            </a:r>
            <a:r>
              <a:rPr lang="en-US" sz="2000" dirty="0" smtClean="0"/>
              <a:t>Fr [4] has been associated with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deformations.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55679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Neutron-rich Fr isotopes</a:t>
            </a: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6093296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400" dirty="0" smtClean="0">
                <a:solidFill>
                  <a:schemeClr val="tx1"/>
                </a:solidFill>
              </a:rPr>
              <a:t>[1] M. E. Debray et al., Phys. Rev. C 62, 024304 (2000), [2]  C.F. Liang et al., Phys. Rev. C 44, 676 (1991), [3] </a:t>
            </a:r>
            <a:r>
              <a:rPr lang="en-US" sz="1400" dirty="0" smtClean="0">
                <a:solidFill>
                  <a:schemeClr val="tx1"/>
                </a:solidFill>
              </a:rPr>
              <a:t>R.K. </a:t>
            </a:r>
            <a:r>
              <a:rPr lang="en-US" sz="1400" dirty="0" err="1" smtClean="0">
                <a:solidFill>
                  <a:schemeClr val="tx1"/>
                </a:solidFill>
              </a:rPr>
              <a:t>Sheline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197B, 500 (1987), [4] 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163B, 66 (1985)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155" descr="207Fr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3824" y="2036070"/>
            <a:ext cx="4243306" cy="313969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Relative mean-square charge radii results</a:t>
            </a:r>
            <a:endParaRPr lang="nl-BE" sz="3000" dirty="0"/>
          </a:p>
        </p:txBody>
      </p:sp>
      <p:sp>
        <p:nvSpPr>
          <p:cNvPr id="6" name="Rectangle 5"/>
          <p:cNvSpPr/>
          <p:nvPr/>
        </p:nvSpPr>
        <p:spPr>
          <a:xfrm>
            <a:off x="4644008" y="2590254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Inverted odd even staggering for    </a:t>
            </a:r>
            <a:r>
              <a:rPr lang="en-US" sz="1800" baseline="30000" dirty="0" smtClean="0">
                <a:solidFill>
                  <a:schemeClr val="tx1"/>
                </a:solidFill>
              </a:rPr>
              <a:t>221-225</a:t>
            </a:r>
            <a:r>
              <a:rPr lang="en-US" sz="1800" dirty="0" smtClean="0">
                <a:solidFill>
                  <a:schemeClr val="tx1"/>
                </a:solidFill>
              </a:rPr>
              <a:t>Fr  (N=135-138) and </a:t>
            </a:r>
            <a:r>
              <a:rPr lang="en-US" sz="1800" baseline="30000" dirty="0" smtClean="0">
                <a:solidFill>
                  <a:schemeClr val="tx1"/>
                </a:solidFill>
              </a:rPr>
              <a:t>221-226</a:t>
            </a:r>
            <a:r>
              <a:rPr lang="en-US" sz="1800" dirty="0" smtClean="0">
                <a:solidFill>
                  <a:schemeClr val="tx1"/>
                </a:solidFill>
              </a:rPr>
              <a:t>Ra (N=133-138)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3568" y="6362164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[4] 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</a:t>
            </a:r>
            <a:r>
              <a:rPr lang="en-US" sz="1400" dirty="0" err="1" smtClean="0">
                <a:solidFill>
                  <a:schemeClr val="tx1"/>
                </a:solidFill>
              </a:rPr>
              <a:t>Phys.Lett</a:t>
            </a:r>
            <a:r>
              <a:rPr lang="en-US" sz="1400" dirty="0" smtClean="0">
                <a:solidFill>
                  <a:schemeClr val="tx1"/>
                </a:solidFill>
              </a:rPr>
              <a:t>. 163B, 66 (1985).</a:t>
            </a:r>
            <a:r>
              <a:rPr lang="nl-BE" sz="1400" dirty="0" smtClean="0">
                <a:solidFill>
                  <a:schemeClr val="tx1"/>
                </a:solidFill>
              </a:rPr>
              <a:t> [8] </a:t>
            </a:r>
            <a:r>
              <a:rPr lang="en-US" sz="1400" dirty="0" smtClean="0">
                <a:solidFill>
                  <a:schemeClr val="tx1"/>
                </a:solidFill>
              </a:rPr>
              <a:t>K. Wendt </a:t>
            </a:r>
            <a:r>
              <a:rPr lang="en-US" sz="1400" i="1" dirty="0" smtClean="0">
                <a:solidFill>
                  <a:schemeClr val="tx1"/>
                </a:solidFill>
              </a:rPr>
              <a:t>et al</a:t>
            </a:r>
            <a:r>
              <a:rPr lang="en-US" sz="1400" dirty="0" smtClean="0">
                <a:solidFill>
                  <a:schemeClr val="tx1"/>
                </a:solidFill>
              </a:rPr>
              <a:t>., Z. Phys. D 4, 227 (1987), </a:t>
            </a:r>
            <a:r>
              <a:rPr lang="nl-BE" sz="1400" dirty="0" smtClean="0">
                <a:solidFill>
                  <a:schemeClr val="tx1"/>
                </a:solidFill>
              </a:rPr>
              <a:t>[11] </a:t>
            </a:r>
            <a:r>
              <a:rPr lang="en-US" sz="1400" dirty="0" smtClean="0">
                <a:solidFill>
                  <a:schemeClr val="tx1"/>
                </a:solidFill>
              </a:rPr>
              <a:t>A. </a:t>
            </a:r>
            <a:r>
              <a:rPr lang="en-US" sz="1400" dirty="0" err="1" smtClean="0">
                <a:solidFill>
                  <a:schemeClr val="tx1"/>
                </a:solidFill>
              </a:rPr>
              <a:t>Coc</a:t>
            </a:r>
            <a:r>
              <a:rPr lang="en-US" sz="1400" dirty="0" smtClean="0">
                <a:solidFill>
                  <a:schemeClr val="tx1"/>
                </a:solidFill>
              </a:rPr>
              <a:t> et al., Nuclear  Physics  A468  (1987)  1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843808" y="2348880"/>
            <a:ext cx="1368152" cy="100811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44008" y="3789040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Our results for </a:t>
            </a:r>
            <a:r>
              <a:rPr lang="el-GR" sz="1800" dirty="0" smtClean="0">
                <a:solidFill>
                  <a:schemeClr val="tx1"/>
                </a:solidFill>
              </a:rPr>
              <a:t>δν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baseline="30000" dirty="0" smtClean="0">
                <a:solidFill>
                  <a:schemeClr val="tx1"/>
                </a:solidFill>
              </a:rPr>
              <a:t>219,229</a:t>
            </a:r>
            <a:r>
              <a:rPr lang="en-US" sz="1800" dirty="0" smtClean="0">
                <a:solidFill>
                  <a:schemeClr val="tx1"/>
                </a:solidFill>
              </a:rPr>
              <a:t>Fr) will add the points for D(N;</a:t>
            </a:r>
            <a:r>
              <a:rPr lang="el-GR" sz="1800" dirty="0" smtClean="0">
                <a:solidFill>
                  <a:schemeClr val="tx1"/>
                </a:solidFill>
              </a:rPr>
              <a:t> δν</a:t>
            </a:r>
            <a:r>
              <a:rPr lang="en-US" sz="1800" dirty="0" smtClean="0">
                <a:solidFill>
                  <a:schemeClr val="tx1"/>
                </a:solidFill>
              </a:rPr>
              <a:t>) (</a:t>
            </a:r>
            <a:r>
              <a:rPr lang="en-US" sz="1800" baseline="30000" dirty="0" smtClean="0">
                <a:solidFill>
                  <a:schemeClr val="tx1"/>
                </a:solidFill>
              </a:rPr>
              <a:t>220,228</a:t>
            </a:r>
            <a:r>
              <a:rPr lang="en-US" sz="1800" dirty="0" smtClean="0">
                <a:solidFill>
                  <a:schemeClr val="tx1"/>
                </a:solidFill>
              </a:rPr>
              <a:t>Fr)  (N=133,141) to this plot</a:t>
            </a:r>
            <a:endParaRPr lang="en-US" sz="1800" baseline="30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aseline="30000" dirty="0" smtClean="0"/>
              <a:t>220-228</a:t>
            </a:r>
            <a:r>
              <a:rPr lang="en-US" sz="3000" dirty="0" smtClean="0"/>
              <a:t> Fr interpretations from literature</a:t>
            </a:r>
            <a:endParaRPr lang="nl-BE" sz="3000" baseline="30000" dirty="0"/>
          </a:p>
        </p:txBody>
      </p:sp>
      <p:sp>
        <p:nvSpPr>
          <p:cNvPr id="12" name="Rectangle 11"/>
          <p:cNvSpPr/>
          <p:nvPr/>
        </p:nvSpPr>
        <p:spPr>
          <a:xfrm>
            <a:off x="683568" y="6074712"/>
            <a:ext cx="8460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1400" dirty="0" smtClean="0">
                <a:solidFill>
                  <a:schemeClr val="tx1"/>
                </a:solidFill>
              </a:rPr>
              <a:t>[13] </a:t>
            </a:r>
            <a:r>
              <a:rPr lang="en-US" sz="1400" dirty="0" smtClean="0">
                <a:solidFill>
                  <a:schemeClr val="tx1"/>
                </a:solidFill>
              </a:rPr>
              <a:t>RK </a:t>
            </a:r>
            <a:r>
              <a:rPr lang="en-US" sz="1400" dirty="0" err="1" smtClean="0">
                <a:solidFill>
                  <a:schemeClr val="tx1"/>
                </a:solidFill>
              </a:rPr>
              <a:t>Sheline</a:t>
            </a:r>
            <a:r>
              <a:rPr lang="en-US" sz="1400" dirty="0" smtClean="0">
                <a:solidFill>
                  <a:schemeClr val="tx1"/>
                </a:solidFill>
              </a:rPr>
              <a:t>. </a:t>
            </a:r>
            <a:r>
              <a:rPr lang="en-US" sz="1400" dirty="0" err="1" smtClean="0">
                <a:solidFill>
                  <a:schemeClr val="tx1"/>
                </a:solidFill>
              </a:rPr>
              <a:t>Octupole</a:t>
            </a:r>
            <a:r>
              <a:rPr lang="en-US" sz="1400" dirty="0" smtClean="0">
                <a:solidFill>
                  <a:schemeClr val="tx1"/>
                </a:solidFill>
              </a:rPr>
              <a:t> deformation in odd-odd nuclei. Phys. Rev. C, 37(1)1988, [14]</a:t>
            </a:r>
            <a:r>
              <a:rPr lang="en-US" sz="1400" dirty="0" err="1" smtClean="0">
                <a:solidFill>
                  <a:schemeClr val="tx1"/>
                </a:solidFill>
              </a:rPr>
              <a:t>Robertsson</a:t>
            </a:r>
            <a:r>
              <a:rPr lang="en-US" sz="1400" dirty="0" smtClean="0">
                <a:solidFill>
                  <a:schemeClr val="tx1"/>
                </a:solidFill>
              </a:rPr>
              <a:t> et al., Phys. Scr. 34:624-633,1986.[15] W. </a:t>
            </a:r>
            <a:r>
              <a:rPr lang="en-US" sz="1400" dirty="0" err="1" smtClean="0">
                <a:solidFill>
                  <a:schemeClr val="tx1"/>
                </a:solidFill>
              </a:rPr>
              <a:t>Kurcewicz</a:t>
            </a:r>
            <a:r>
              <a:rPr lang="en-US" sz="1400" dirty="0" smtClean="0">
                <a:solidFill>
                  <a:schemeClr val="tx1"/>
                </a:solidFill>
              </a:rPr>
              <a:t>, et al., </a:t>
            </a:r>
            <a:r>
              <a:rPr lang="en-US" sz="1400" dirty="0" err="1" smtClean="0">
                <a:solidFill>
                  <a:schemeClr val="tx1"/>
                </a:solidFill>
              </a:rPr>
              <a:t>Nuc</a:t>
            </a:r>
            <a:r>
              <a:rPr lang="en-US" sz="1400" dirty="0" smtClean="0">
                <a:solidFill>
                  <a:schemeClr val="tx1"/>
                </a:solidFill>
              </a:rPr>
              <a:t>. Phys A, 539(3)1992. [16] D.G. Burke, W </a:t>
            </a:r>
            <a:r>
              <a:rPr lang="en-US" sz="1400" dirty="0" err="1" smtClean="0">
                <a:solidFill>
                  <a:schemeClr val="tx1"/>
                </a:solidFill>
              </a:rPr>
              <a:t>Nuc</a:t>
            </a:r>
            <a:r>
              <a:rPr lang="en-US" sz="1400" dirty="0" smtClean="0">
                <a:solidFill>
                  <a:schemeClr val="tx1"/>
                </a:solidFill>
              </a:rPr>
              <a:t>. Phys.A,612(1)1997. [17] W. </a:t>
            </a:r>
            <a:r>
              <a:rPr lang="en-US" sz="1400" dirty="0" err="1" smtClean="0">
                <a:solidFill>
                  <a:schemeClr val="tx1"/>
                </a:solidFill>
              </a:rPr>
              <a:t>Kurcewicz</a:t>
            </a:r>
            <a:r>
              <a:rPr lang="en-US" sz="1400" dirty="0" smtClean="0">
                <a:solidFill>
                  <a:schemeClr val="tx1"/>
                </a:solidFill>
              </a:rPr>
              <a:t> et al., </a:t>
            </a:r>
            <a:r>
              <a:rPr lang="en-US" sz="1400" dirty="0" err="1" smtClean="0">
                <a:solidFill>
                  <a:schemeClr val="tx1"/>
                </a:solidFill>
              </a:rPr>
              <a:t>Nucl</a:t>
            </a:r>
            <a:r>
              <a:rPr lang="en-US" sz="1400" dirty="0" smtClean="0">
                <a:solidFill>
                  <a:schemeClr val="tx1"/>
                </a:solidFill>
              </a:rPr>
              <a:t>. Phys.  A, 621(4)1997.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6692" y="1788391"/>
            <a:ext cx="7830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The spin sequence for </a:t>
            </a:r>
            <a:r>
              <a:rPr lang="en-US" sz="1800" baseline="30000" dirty="0" smtClean="0">
                <a:solidFill>
                  <a:schemeClr val="tx1"/>
                </a:solidFill>
              </a:rPr>
              <a:t>220,222,224,226,228</a:t>
            </a:r>
            <a:r>
              <a:rPr lang="en-US" sz="1800" dirty="0" smtClean="0">
                <a:solidFill>
                  <a:schemeClr val="tx1"/>
                </a:solidFill>
              </a:rPr>
              <a:t>Fr was reproduced by [13] including </a:t>
            </a:r>
            <a:r>
              <a:rPr lang="en-US" sz="1800" dirty="0" err="1" smtClean="0">
                <a:solidFill>
                  <a:schemeClr val="tx1"/>
                </a:solidFill>
              </a:rPr>
              <a:t>octupole</a:t>
            </a:r>
            <a:r>
              <a:rPr lang="en-US" sz="1800" dirty="0" smtClean="0">
                <a:solidFill>
                  <a:schemeClr val="tx1"/>
                </a:solidFill>
              </a:rPr>
              <a:t> deformations.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Magnetic dipole and electric </a:t>
            </a:r>
            <a:r>
              <a:rPr lang="en-US" sz="1800" dirty="0" err="1" smtClean="0">
                <a:solidFill>
                  <a:schemeClr val="tx1"/>
                </a:solidFill>
              </a:rPr>
              <a:t>quadrupole</a:t>
            </a:r>
            <a:r>
              <a:rPr lang="en-US" sz="1800" dirty="0" smtClean="0">
                <a:solidFill>
                  <a:schemeClr val="tx1"/>
                </a:solidFill>
              </a:rPr>
              <a:t> moments of </a:t>
            </a:r>
            <a:r>
              <a:rPr lang="en-US" sz="1800" baseline="30000" dirty="0" smtClean="0">
                <a:solidFill>
                  <a:schemeClr val="tx1"/>
                </a:solidFill>
              </a:rPr>
              <a:t>224,226,228</a:t>
            </a:r>
            <a:r>
              <a:rPr lang="en-US" sz="1800" dirty="0" smtClean="0">
                <a:solidFill>
                  <a:schemeClr val="tx1"/>
                </a:solidFill>
              </a:rPr>
              <a:t>Fr were qualitatively well reproduced by [14] without </a:t>
            </a:r>
            <a:r>
              <a:rPr lang="en-US" sz="1800" dirty="0" err="1" smtClean="0">
                <a:solidFill>
                  <a:schemeClr val="tx1"/>
                </a:solidFill>
              </a:rPr>
              <a:t>octupole</a:t>
            </a:r>
            <a:r>
              <a:rPr lang="en-US" sz="1800" dirty="0" smtClean="0">
                <a:solidFill>
                  <a:schemeClr val="tx1"/>
                </a:solidFill>
              </a:rPr>
              <a:t> deformations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30000" dirty="0" smtClean="0">
                <a:solidFill>
                  <a:schemeClr val="tx1"/>
                </a:solidFill>
              </a:rPr>
              <a:t>223</a:t>
            </a:r>
            <a:r>
              <a:rPr lang="en-US" sz="1800" dirty="0" smtClean="0">
                <a:solidFill>
                  <a:schemeClr val="tx1"/>
                </a:solidFill>
              </a:rPr>
              <a:t>Fr was studied by [15] and they concluded the experimental data agreed with the theoretical predictions of a reflection asymmetric rotor model.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[16] concluded </a:t>
            </a:r>
            <a:r>
              <a:rPr lang="en-US" sz="1800" dirty="0" err="1" smtClean="0">
                <a:solidFill>
                  <a:schemeClr val="tx1"/>
                </a:solidFill>
              </a:rPr>
              <a:t>octupole</a:t>
            </a:r>
            <a:r>
              <a:rPr lang="en-US" sz="1800" dirty="0" smtClean="0">
                <a:solidFill>
                  <a:schemeClr val="tx1"/>
                </a:solidFill>
              </a:rPr>
              <a:t> correlations do play a role in </a:t>
            </a:r>
            <a:r>
              <a:rPr lang="en-US" sz="1800" baseline="30000" dirty="0" smtClean="0">
                <a:solidFill>
                  <a:schemeClr val="tx1"/>
                </a:solidFill>
              </a:rPr>
              <a:t>225</a:t>
            </a:r>
            <a:r>
              <a:rPr lang="en-US" sz="1800" dirty="0" smtClean="0">
                <a:solidFill>
                  <a:schemeClr val="tx1"/>
                </a:solidFill>
              </a:rPr>
              <a:t> Fr, but there is no stable deformation.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30000" dirty="0" smtClean="0">
                <a:solidFill>
                  <a:schemeClr val="tx1"/>
                </a:solidFill>
              </a:rPr>
              <a:t>227</a:t>
            </a:r>
            <a:r>
              <a:rPr lang="en-US" sz="1800" dirty="0" smtClean="0">
                <a:solidFill>
                  <a:schemeClr val="tx1"/>
                </a:solidFill>
              </a:rPr>
              <a:t>Fr is considered to be a transitional nucleus [17]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3000" dirty="0" smtClean="0"/>
              <a:t>Magnetic dipole moments and nuclear </a:t>
            </a:r>
            <a:r>
              <a:rPr lang="en-US" sz="3000" i="1" dirty="0" smtClean="0"/>
              <a:t>g</a:t>
            </a:r>
            <a:r>
              <a:rPr lang="en-US" sz="3000" dirty="0" smtClean="0"/>
              <a:t> factors</a:t>
            </a:r>
            <a:endParaRPr lang="nl-BE" sz="3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9107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91072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 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s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91072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3080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Z = 82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91072" y="36450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91072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91072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9512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h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9512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f 7/2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i</a:t>
            </a:r>
            <a:r>
              <a:rPr lang="en-US" sz="1400" b="1" dirty="0" smtClean="0">
                <a:solidFill>
                  <a:schemeClr val="tx1"/>
                </a:solidFill>
              </a:rPr>
              <a:t> 13/2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056" y="184482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protons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2" name="Flowchart: Connector 41"/>
          <p:cNvSpPr/>
          <p:nvPr/>
        </p:nvSpPr>
        <p:spPr>
          <a:xfrm>
            <a:off x="8275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3" name="Flowchart: Connector 42"/>
          <p:cNvSpPr/>
          <p:nvPr/>
        </p:nvSpPr>
        <p:spPr>
          <a:xfrm>
            <a:off x="9799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4" name="Flowchart: Connector 43"/>
          <p:cNvSpPr/>
          <p:nvPr/>
        </p:nvSpPr>
        <p:spPr>
          <a:xfrm>
            <a:off x="111561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5" name="Flowchart: Connector 44"/>
          <p:cNvSpPr/>
          <p:nvPr/>
        </p:nvSpPr>
        <p:spPr>
          <a:xfrm>
            <a:off x="1259632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6" name="Flowchart: Connector 45"/>
          <p:cNvSpPr/>
          <p:nvPr/>
        </p:nvSpPr>
        <p:spPr>
          <a:xfrm>
            <a:off x="1403648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7" name="Flowchart: Connector 46"/>
          <p:cNvSpPr/>
          <p:nvPr/>
        </p:nvSpPr>
        <p:spPr>
          <a:xfrm>
            <a:off x="979984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8" name="Flowchart: Connector 47"/>
          <p:cNvSpPr/>
          <p:nvPr/>
        </p:nvSpPr>
        <p:spPr>
          <a:xfrm>
            <a:off x="1162472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2879304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79304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7744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 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67744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s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2879304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951312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Z = 82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879304" y="36450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879304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879304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267744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h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67744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f 7/2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67744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i</a:t>
            </a:r>
            <a:r>
              <a:rPr lang="en-US" sz="1400" b="1" dirty="0" smtClean="0">
                <a:solidFill>
                  <a:schemeClr val="tx1"/>
                </a:solidFill>
              </a:rPr>
              <a:t> 13/2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3728" y="170080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particle-hole excitations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2" name="Flowchart: Connector 61"/>
          <p:cNvSpPr/>
          <p:nvPr/>
        </p:nvSpPr>
        <p:spPr>
          <a:xfrm>
            <a:off x="291581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306821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4" name="Flowchart: Connector 63"/>
          <p:cNvSpPr/>
          <p:nvPr/>
        </p:nvSpPr>
        <p:spPr>
          <a:xfrm>
            <a:off x="3203848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5" name="Flowchart: Connector 64"/>
          <p:cNvSpPr/>
          <p:nvPr/>
        </p:nvSpPr>
        <p:spPr>
          <a:xfrm>
            <a:off x="334786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6" name="Flowchart: Connector 65"/>
          <p:cNvSpPr/>
          <p:nvPr/>
        </p:nvSpPr>
        <p:spPr>
          <a:xfrm>
            <a:off x="3491880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7" name="Flowchart: Connector 66"/>
          <p:cNvSpPr/>
          <p:nvPr/>
        </p:nvSpPr>
        <p:spPr>
          <a:xfrm>
            <a:off x="3068216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8" name="Flowchart: Connector 67"/>
          <p:cNvSpPr/>
          <p:nvPr/>
        </p:nvSpPr>
        <p:spPr>
          <a:xfrm>
            <a:off x="363589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9" name="Flowchart: Connector 68"/>
          <p:cNvSpPr/>
          <p:nvPr/>
        </p:nvSpPr>
        <p:spPr>
          <a:xfrm>
            <a:off x="3220616" y="4941168"/>
            <a:ext cx="97160" cy="72008"/>
          </a:xfrm>
          <a:prstGeom prst="flowChartConnector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195736" y="1772816"/>
            <a:ext cx="2160240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2" name="Rectangle 71"/>
          <p:cNvSpPr/>
          <p:nvPr/>
        </p:nvSpPr>
        <p:spPr>
          <a:xfrm>
            <a:off x="179512" y="1844824"/>
            <a:ext cx="1800200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74531" y="1989915"/>
            <a:ext cx="4092481" cy="3598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3000" dirty="0" smtClean="0"/>
              <a:t>Magnetic dipole moments and nuclear </a:t>
            </a:r>
            <a:r>
              <a:rPr lang="en-US" sz="3000" i="1" dirty="0" smtClean="0"/>
              <a:t>g</a:t>
            </a:r>
            <a:r>
              <a:rPr lang="en-US" sz="3000" dirty="0" smtClean="0"/>
              <a:t> factors</a:t>
            </a:r>
            <a:endParaRPr lang="nl-BE" sz="3000" dirty="0"/>
          </a:p>
        </p:txBody>
      </p:sp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74531" y="1989915"/>
            <a:ext cx="4092481" cy="35982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>
          <a:xfrm>
            <a:off x="79107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91072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2d 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4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3s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91072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3080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Z = 82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91072" y="36450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91072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91072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7504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1h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1f 7/2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4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2i 13/2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056" y="184482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protons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2" name="Flowchart: Connector 41"/>
          <p:cNvSpPr/>
          <p:nvPr/>
        </p:nvSpPr>
        <p:spPr>
          <a:xfrm>
            <a:off x="8275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3" name="Flowchart: Connector 42"/>
          <p:cNvSpPr/>
          <p:nvPr/>
        </p:nvSpPr>
        <p:spPr>
          <a:xfrm>
            <a:off x="9799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4" name="Flowchart: Connector 43"/>
          <p:cNvSpPr/>
          <p:nvPr/>
        </p:nvSpPr>
        <p:spPr>
          <a:xfrm>
            <a:off x="111561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5" name="Flowchart: Connector 44"/>
          <p:cNvSpPr/>
          <p:nvPr/>
        </p:nvSpPr>
        <p:spPr>
          <a:xfrm>
            <a:off x="1259632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6" name="Flowchart: Connector 45"/>
          <p:cNvSpPr/>
          <p:nvPr/>
        </p:nvSpPr>
        <p:spPr>
          <a:xfrm>
            <a:off x="1403648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7" name="Flowchart: Connector 46"/>
          <p:cNvSpPr/>
          <p:nvPr/>
        </p:nvSpPr>
        <p:spPr>
          <a:xfrm>
            <a:off x="979984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8" name="Flowchart: Connector 47"/>
          <p:cNvSpPr/>
          <p:nvPr/>
        </p:nvSpPr>
        <p:spPr>
          <a:xfrm>
            <a:off x="1162472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100392" y="299695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4" name="Oval 73"/>
          <p:cNvSpPr/>
          <p:nvPr/>
        </p:nvSpPr>
        <p:spPr>
          <a:xfrm>
            <a:off x="1331640" y="3429000"/>
            <a:ext cx="288032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6" name="Rectangle 75"/>
          <p:cNvSpPr/>
          <p:nvPr/>
        </p:nvSpPr>
        <p:spPr>
          <a:xfrm>
            <a:off x="8100392" y="4077072"/>
            <a:ext cx="64807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5131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951312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95736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2h 11/2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5736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3p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951312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23320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N = 126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951312" y="3645024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951312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951312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267744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2g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67744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1i 11/2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67744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1j 15/2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298782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1" name="Flowchart: Connector 40"/>
          <p:cNvSpPr/>
          <p:nvPr/>
        </p:nvSpPr>
        <p:spPr>
          <a:xfrm>
            <a:off x="314022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9" name="Flowchart: Connector 48"/>
          <p:cNvSpPr/>
          <p:nvPr/>
        </p:nvSpPr>
        <p:spPr>
          <a:xfrm>
            <a:off x="3275856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0" name="Flowchart: Connector 49"/>
          <p:cNvSpPr/>
          <p:nvPr/>
        </p:nvSpPr>
        <p:spPr>
          <a:xfrm>
            <a:off x="3419872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1" name="Flowchart: Connector 50"/>
          <p:cNvSpPr/>
          <p:nvPr/>
        </p:nvSpPr>
        <p:spPr>
          <a:xfrm>
            <a:off x="3563888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2" name="Flowchart: Connector 51"/>
          <p:cNvSpPr/>
          <p:nvPr/>
        </p:nvSpPr>
        <p:spPr>
          <a:xfrm>
            <a:off x="3140224" y="49411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3" name="Flowchart: Connector 52"/>
          <p:cNvSpPr/>
          <p:nvPr/>
        </p:nvSpPr>
        <p:spPr>
          <a:xfrm>
            <a:off x="3322712" y="49411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71800" y="184482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neutrons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6" name="Flowchart: Connector 55"/>
          <p:cNvSpPr/>
          <p:nvPr/>
        </p:nvSpPr>
        <p:spPr>
          <a:xfrm>
            <a:off x="3682752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39752" y="6093296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aseline="30000" dirty="0" smtClean="0">
                <a:solidFill>
                  <a:schemeClr val="tx1"/>
                </a:solidFill>
              </a:rPr>
              <a:t>219</a:t>
            </a:r>
            <a:r>
              <a:rPr lang="en-US" sz="2200" dirty="0" smtClean="0">
                <a:solidFill>
                  <a:schemeClr val="tx1"/>
                </a:solidFill>
              </a:rPr>
              <a:t>Fr -&gt; N = 132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267744" y="6021288"/>
            <a:ext cx="23042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>
            <a:off x="295131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Connector 61"/>
          <p:cNvSpPr/>
          <p:nvPr/>
        </p:nvSpPr>
        <p:spPr>
          <a:xfrm>
            <a:off x="295232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310472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4" name="Flowchart: Connector 63"/>
          <p:cNvSpPr/>
          <p:nvPr/>
        </p:nvSpPr>
        <p:spPr>
          <a:xfrm>
            <a:off x="3240360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5" name="Flowchart: Connector 64"/>
          <p:cNvSpPr/>
          <p:nvPr/>
        </p:nvSpPr>
        <p:spPr>
          <a:xfrm>
            <a:off x="338437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6" name="Flowchart: Connector 65"/>
          <p:cNvSpPr/>
          <p:nvPr/>
        </p:nvSpPr>
        <p:spPr>
          <a:xfrm>
            <a:off x="3528392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7" name="Flowchart: Connector 66"/>
          <p:cNvSpPr/>
          <p:nvPr/>
        </p:nvSpPr>
        <p:spPr>
          <a:xfrm>
            <a:off x="364725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8" name="Flowchart: Connector 67"/>
          <p:cNvSpPr/>
          <p:nvPr/>
        </p:nvSpPr>
        <p:spPr>
          <a:xfrm>
            <a:off x="3719264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9" name="Flowchart: Connector 68"/>
          <p:cNvSpPr/>
          <p:nvPr/>
        </p:nvSpPr>
        <p:spPr>
          <a:xfrm>
            <a:off x="302433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0" name="Flowchart: Connector 69"/>
          <p:cNvSpPr/>
          <p:nvPr/>
        </p:nvSpPr>
        <p:spPr>
          <a:xfrm>
            <a:off x="321520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2" name="Flowchart: Connector 71"/>
          <p:cNvSpPr/>
          <p:nvPr/>
        </p:nvSpPr>
        <p:spPr>
          <a:xfrm>
            <a:off x="331236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3" name="Flowchart: Connector 72"/>
          <p:cNvSpPr/>
          <p:nvPr/>
        </p:nvSpPr>
        <p:spPr>
          <a:xfrm>
            <a:off x="3292624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75" name="Flowchart: Connector 74"/>
          <p:cNvSpPr/>
          <p:nvPr/>
        </p:nvSpPr>
        <p:spPr>
          <a:xfrm>
            <a:off x="3475112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267744" y="1916832"/>
            <a:ext cx="1800200" cy="3672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8" name="Flowchart: Connector 77"/>
          <p:cNvSpPr/>
          <p:nvPr/>
        </p:nvSpPr>
        <p:spPr>
          <a:xfrm>
            <a:off x="827584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9" name="Flowchart: Connector 78"/>
          <p:cNvSpPr/>
          <p:nvPr/>
        </p:nvSpPr>
        <p:spPr>
          <a:xfrm>
            <a:off x="979984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80" name="Flowchart: Connector 79"/>
          <p:cNvSpPr/>
          <p:nvPr/>
        </p:nvSpPr>
        <p:spPr>
          <a:xfrm>
            <a:off x="1115616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81" name="Flowchart: Connector 80"/>
          <p:cNvSpPr/>
          <p:nvPr/>
        </p:nvSpPr>
        <p:spPr>
          <a:xfrm>
            <a:off x="1259632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79512" y="1844824"/>
            <a:ext cx="1800200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4" grpId="0" animBg="1"/>
      <p:bldP spid="76" grpId="0" animBg="1"/>
      <p:bldP spid="60" grpId="0" animBg="1"/>
      <p:bldP spid="59" grpId="0" animBg="1"/>
      <p:bldP spid="5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3000" dirty="0" smtClean="0"/>
              <a:t>Magnetic dipole moments and nuclear </a:t>
            </a:r>
            <a:r>
              <a:rPr lang="en-US" sz="3000" i="1" dirty="0" smtClean="0"/>
              <a:t>g</a:t>
            </a:r>
            <a:r>
              <a:rPr lang="en-US" sz="3000" dirty="0" smtClean="0"/>
              <a:t> factors</a:t>
            </a:r>
            <a:endParaRPr lang="nl-BE" sz="3000" dirty="0"/>
          </a:p>
        </p:txBody>
      </p:sp>
      <p:pic>
        <p:nvPicPr>
          <p:cNvPr id="4" name="Picture Placeholder 131" descr="221 A va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74531" y="1989915"/>
            <a:ext cx="4092481" cy="35982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" name="Straight Connector 48"/>
          <p:cNvCxnSpPr/>
          <p:nvPr/>
        </p:nvCxnSpPr>
        <p:spPr>
          <a:xfrm>
            <a:off x="79107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91072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512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 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9512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s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91072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63080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Z = 82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791072" y="36450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91072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91072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79512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h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9512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f 7/2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9512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i</a:t>
            </a:r>
            <a:r>
              <a:rPr lang="en-US" sz="1400" b="1" dirty="0" smtClean="0">
                <a:solidFill>
                  <a:schemeClr val="tx1"/>
                </a:solidFill>
              </a:rPr>
              <a:t> 13/2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5496" y="170080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particle-hole excitations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2" name="Flowchart: Connector 61"/>
          <p:cNvSpPr/>
          <p:nvPr/>
        </p:nvSpPr>
        <p:spPr>
          <a:xfrm>
            <a:off x="8275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97998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4" name="Flowchart: Connector 63"/>
          <p:cNvSpPr/>
          <p:nvPr/>
        </p:nvSpPr>
        <p:spPr>
          <a:xfrm>
            <a:off x="1115616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5" name="Flowchart: Connector 64"/>
          <p:cNvSpPr/>
          <p:nvPr/>
        </p:nvSpPr>
        <p:spPr>
          <a:xfrm>
            <a:off x="1259632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6" name="Flowchart: Connector 65"/>
          <p:cNvSpPr/>
          <p:nvPr/>
        </p:nvSpPr>
        <p:spPr>
          <a:xfrm>
            <a:off x="1403648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7" name="Flowchart: Connector 66"/>
          <p:cNvSpPr/>
          <p:nvPr/>
        </p:nvSpPr>
        <p:spPr>
          <a:xfrm>
            <a:off x="979984" y="4941168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8" name="Flowchart: Connector 67"/>
          <p:cNvSpPr/>
          <p:nvPr/>
        </p:nvSpPr>
        <p:spPr>
          <a:xfrm>
            <a:off x="1547664" y="35730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69" name="Flowchart: Connector 68"/>
          <p:cNvSpPr/>
          <p:nvPr/>
        </p:nvSpPr>
        <p:spPr>
          <a:xfrm>
            <a:off x="1132384" y="4941168"/>
            <a:ext cx="97160" cy="72008"/>
          </a:xfrm>
          <a:prstGeom prst="flowChartConnector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100392" y="2996952"/>
            <a:ext cx="64807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Rectangle 72"/>
          <p:cNvSpPr/>
          <p:nvPr/>
        </p:nvSpPr>
        <p:spPr>
          <a:xfrm>
            <a:off x="5148064" y="4581128"/>
            <a:ext cx="280831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6" name="Rectangle 75"/>
          <p:cNvSpPr/>
          <p:nvPr/>
        </p:nvSpPr>
        <p:spPr>
          <a:xfrm>
            <a:off x="8100392" y="4077072"/>
            <a:ext cx="64807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220072" y="2564904"/>
            <a:ext cx="22322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7" name="Straight Connector 76"/>
          <p:cNvCxnSpPr/>
          <p:nvPr/>
        </p:nvCxnSpPr>
        <p:spPr>
          <a:xfrm>
            <a:off x="2951312" y="5445224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951312" y="50131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195736" y="528146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2h 11/2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195736" y="492142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3p 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2951312" y="4437112"/>
            <a:ext cx="1008112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3023320" y="39330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N = 126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>
            <a:off x="2951312" y="3645024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951312" y="321297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951312" y="2852936"/>
            <a:ext cx="93610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267744" y="350100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2g 9/2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267744" y="30689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1i 11/2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67744" y="263691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1j 15/2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9" name="Flowchart: Connector 88"/>
          <p:cNvSpPr/>
          <p:nvPr/>
        </p:nvSpPr>
        <p:spPr>
          <a:xfrm>
            <a:off x="298782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0" name="Flowchart: Connector 89"/>
          <p:cNvSpPr/>
          <p:nvPr/>
        </p:nvSpPr>
        <p:spPr>
          <a:xfrm>
            <a:off x="314022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1" name="Flowchart: Connector 90"/>
          <p:cNvSpPr/>
          <p:nvPr/>
        </p:nvSpPr>
        <p:spPr>
          <a:xfrm>
            <a:off x="3275856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2" name="Flowchart: Connector 91"/>
          <p:cNvSpPr/>
          <p:nvPr/>
        </p:nvSpPr>
        <p:spPr>
          <a:xfrm>
            <a:off x="3419872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3" name="Flowchart: Connector 92"/>
          <p:cNvSpPr/>
          <p:nvPr/>
        </p:nvSpPr>
        <p:spPr>
          <a:xfrm>
            <a:off x="3563888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4" name="Flowchart: Connector 93"/>
          <p:cNvSpPr/>
          <p:nvPr/>
        </p:nvSpPr>
        <p:spPr>
          <a:xfrm>
            <a:off x="3140224" y="49411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5" name="Flowchart: Connector 94"/>
          <p:cNvSpPr/>
          <p:nvPr/>
        </p:nvSpPr>
        <p:spPr>
          <a:xfrm>
            <a:off x="3322712" y="49411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771800" y="184482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neutrons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7" name="Flowchart: Connector 96"/>
          <p:cNvSpPr/>
          <p:nvPr/>
        </p:nvSpPr>
        <p:spPr>
          <a:xfrm>
            <a:off x="3682752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339752" y="6093296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aseline="30000" dirty="0" smtClean="0">
                <a:solidFill>
                  <a:schemeClr val="tx1"/>
                </a:solidFill>
              </a:rPr>
              <a:t>229,231</a:t>
            </a:r>
            <a:r>
              <a:rPr lang="en-US" sz="2200" dirty="0" smtClean="0">
                <a:solidFill>
                  <a:schemeClr val="tx1"/>
                </a:solidFill>
              </a:rPr>
              <a:t>Fr -&gt; N = 142,144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308304" y="3284984"/>
            <a:ext cx="72008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0" name="Flowchart: Connector 99"/>
          <p:cNvSpPr/>
          <p:nvPr/>
        </p:nvSpPr>
        <p:spPr>
          <a:xfrm>
            <a:off x="3754760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01" name="Flowchart: Connector 100"/>
          <p:cNvSpPr/>
          <p:nvPr/>
        </p:nvSpPr>
        <p:spPr>
          <a:xfrm>
            <a:off x="3059832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02" name="Flowchart: Connector 101"/>
          <p:cNvSpPr/>
          <p:nvPr/>
        </p:nvSpPr>
        <p:spPr>
          <a:xfrm>
            <a:off x="325070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03" name="Flowchart: Connector 102"/>
          <p:cNvSpPr/>
          <p:nvPr/>
        </p:nvSpPr>
        <p:spPr>
          <a:xfrm>
            <a:off x="3347864" y="35730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11" name="Flowchart: Connector 110"/>
          <p:cNvSpPr/>
          <p:nvPr/>
        </p:nvSpPr>
        <p:spPr>
          <a:xfrm>
            <a:off x="2915816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2" name="Flowchart: Connector 111"/>
          <p:cNvSpPr/>
          <p:nvPr/>
        </p:nvSpPr>
        <p:spPr>
          <a:xfrm>
            <a:off x="3098304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3" name="Flowchart: Connector 112"/>
          <p:cNvSpPr/>
          <p:nvPr/>
        </p:nvSpPr>
        <p:spPr>
          <a:xfrm>
            <a:off x="3203848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4" name="Flowchart: Connector 113"/>
          <p:cNvSpPr/>
          <p:nvPr/>
        </p:nvSpPr>
        <p:spPr>
          <a:xfrm>
            <a:off x="3386336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5" name="Flowchart: Connector 114"/>
          <p:cNvSpPr/>
          <p:nvPr/>
        </p:nvSpPr>
        <p:spPr>
          <a:xfrm>
            <a:off x="3500264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6" name="Flowchart: Connector 115"/>
          <p:cNvSpPr/>
          <p:nvPr/>
        </p:nvSpPr>
        <p:spPr>
          <a:xfrm>
            <a:off x="3682752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7" name="Flowchart: Connector 116"/>
          <p:cNvSpPr/>
          <p:nvPr/>
        </p:nvSpPr>
        <p:spPr>
          <a:xfrm>
            <a:off x="3572272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18" name="Flowchart: Connector 117"/>
          <p:cNvSpPr/>
          <p:nvPr/>
        </p:nvSpPr>
        <p:spPr>
          <a:xfrm>
            <a:off x="3754760" y="3140968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27" name="Flowchart: Connector 126"/>
          <p:cNvSpPr/>
          <p:nvPr/>
        </p:nvSpPr>
        <p:spPr>
          <a:xfrm>
            <a:off x="827584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28" name="Flowchart: Connector 127"/>
          <p:cNvSpPr/>
          <p:nvPr/>
        </p:nvSpPr>
        <p:spPr>
          <a:xfrm>
            <a:off x="979984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29" name="Flowchart: Connector 128"/>
          <p:cNvSpPr/>
          <p:nvPr/>
        </p:nvSpPr>
        <p:spPr>
          <a:xfrm>
            <a:off x="1115616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0" name="Flowchart: Connector 129"/>
          <p:cNvSpPr/>
          <p:nvPr/>
        </p:nvSpPr>
        <p:spPr>
          <a:xfrm>
            <a:off x="1259632" y="5373216"/>
            <a:ext cx="97160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2915816" y="5445224"/>
            <a:ext cx="93610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lowchart: Connector 133"/>
          <p:cNvSpPr/>
          <p:nvPr/>
        </p:nvSpPr>
        <p:spPr>
          <a:xfrm>
            <a:off x="295232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5" name="Flowchart: Connector 134"/>
          <p:cNvSpPr/>
          <p:nvPr/>
        </p:nvSpPr>
        <p:spPr>
          <a:xfrm>
            <a:off x="310472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6" name="Flowchart: Connector 135"/>
          <p:cNvSpPr/>
          <p:nvPr/>
        </p:nvSpPr>
        <p:spPr>
          <a:xfrm>
            <a:off x="3240360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7" name="Flowchart: Connector 136"/>
          <p:cNvSpPr/>
          <p:nvPr/>
        </p:nvSpPr>
        <p:spPr>
          <a:xfrm>
            <a:off x="338437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8" name="Flowchart: Connector 137"/>
          <p:cNvSpPr/>
          <p:nvPr/>
        </p:nvSpPr>
        <p:spPr>
          <a:xfrm>
            <a:off x="3528392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39" name="Flowchart: Connector 138"/>
          <p:cNvSpPr/>
          <p:nvPr/>
        </p:nvSpPr>
        <p:spPr>
          <a:xfrm>
            <a:off x="364725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40" name="Flowchart: Connector 139"/>
          <p:cNvSpPr/>
          <p:nvPr/>
        </p:nvSpPr>
        <p:spPr>
          <a:xfrm>
            <a:off x="3719264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41" name="Flowchart: Connector 140"/>
          <p:cNvSpPr/>
          <p:nvPr/>
        </p:nvSpPr>
        <p:spPr>
          <a:xfrm>
            <a:off x="3024336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42" name="Flowchart: Connector 141"/>
          <p:cNvSpPr/>
          <p:nvPr/>
        </p:nvSpPr>
        <p:spPr>
          <a:xfrm>
            <a:off x="321520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43" name="Flowchart: Connector 142"/>
          <p:cNvSpPr/>
          <p:nvPr/>
        </p:nvSpPr>
        <p:spPr>
          <a:xfrm>
            <a:off x="3312368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144" name="Flowchart: Connector 143"/>
          <p:cNvSpPr/>
          <p:nvPr/>
        </p:nvSpPr>
        <p:spPr>
          <a:xfrm>
            <a:off x="3292624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5" name="Flowchart: Connector 144"/>
          <p:cNvSpPr/>
          <p:nvPr/>
        </p:nvSpPr>
        <p:spPr>
          <a:xfrm>
            <a:off x="3475112" y="5373216"/>
            <a:ext cx="97160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1043608" y="4797152"/>
            <a:ext cx="288032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1475656" y="3429000"/>
            <a:ext cx="288032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3" grpId="0" animBg="1"/>
      <p:bldP spid="76" grpId="0" animBg="1"/>
      <p:bldP spid="75" grpId="0" animBg="1"/>
      <p:bldP spid="99" grpId="0" animBg="1"/>
      <p:bldP spid="117" grpId="0" animBg="1"/>
      <p:bldP spid="118" grpId="0" animBg="1"/>
      <p:bldP spid="146" grpId="0" animBg="1"/>
      <p:bldP spid="14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err="1" smtClean="0"/>
              <a:t>Conclusions</a:t>
            </a:r>
            <a:r>
              <a:rPr lang="nl-BE" sz="3000" dirty="0" smtClean="0"/>
              <a:t>	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20725" y="2205149"/>
            <a:ext cx="7920038" cy="2447702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Collinear resonance ionization spectroscopy was used to measure the hyperfine structure of the </a:t>
            </a:r>
            <a:r>
              <a:rPr lang="en-US" sz="2000" baseline="30000" dirty="0" smtClean="0">
                <a:solidFill>
                  <a:schemeClr val="tx1"/>
                </a:solidFill>
              </a:rPr>
              <a:t>218m,219,229,231</a:t>
            </a:r>
            <a:r>
              <a:rPr lang="en-US" sz="2000" dirty="0" smtClean="0">
                <a:solidFill>
                  <a:schemeClr val="tx1"/>
                </a:solidFill>
              </a:rPr>
              <a:t>Fr isotopes.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The extracted magnetic dipole moments and relative mean-square charge radii will provide information about the nuclear structure of these isotopes, lying on the borders of the region of reflection asymmetry.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err="1" smtClean="0"/>
              <a:t>Conclusions</a:t>
            </a:r>
            <a:r>
              <a:rPr lang="nl-BE" sz="3000" dirty="0" smtClean="0"/>
              <a:t>	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11981" y="2385169"/>
            <a:ext cx="7920038" cy="2087662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The isotope shifts will show if these isotopes do exhibit inverted odd-even staggering, which has been associated with the presence of reflection-asymmetric nuclear shapes.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The magnetic dipole moments will provide information of the orbital occupancy  of the valence nucleons.</a:t>
            </a:r>
          </a:p>
          <a:p>
            <a:pPr algn="just"/>
            <a:endParaRPr lang="en-US" sz="2000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Information about the nuclear spin for </a:t>
            </a:r>
            <a:r>
              <a:rPr lang="en-US" sz="2000" baseline="30000" dirty="0" smtClean="0">
                <a:solidFill>
                  <a:schemeClr val="tx1"/>
                </a:solidFill>
              </a:rPr>
              <a:t>229,231</a:t>
            </a:r>
            <a:r>
              <a:rPr lang="en-US" sz="2000" dirty="0" smtClean="0">
                <a:solidFill>
                  <a:schemeClr val="tx1"/>
                </a:solidFill>
              </a:rPr>
              <a:t>Fr may be attained.</a:t>
            </a:r>
            <a:endParaRPr lang="nl-B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772816"/>
            <a:ext cx="7992888" cy="1362075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pic>
        <p:nvPicPr>
          <p:cNvPr id="3" name="Picture 2" descr="tumblr_mcbhkdUzic1rycxx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852936"/>
            <a:ext cx="2619375" cy="2619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Extra slides	</a:t>
            </a:r>
            <a:endParaRPr lang="nl-BE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Odd-even staggering Y factor</a:t>
            </a:r>
            <a:endParaRPr lang="en-US" sz="3000" dirty="0"/>
          </a:p>
        </p:txBody>
      </p:sp>
      <p:pic>
        <p:nvPicPr>
          <p:cNvPr id="4" name="Content Placeholder 3" descr="charge radii comparison newes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3772" y="1223595"/>
            <a:ext cx="6842958" cy="541181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Alternating parity band </a:t>
            </a:r>
            <a:r>
              <a:rPr lang="en-US" baseline="30000" dirty="0" smtClean="0"/>
              <a:t>218</a:t>
            </a:r>
            <a:r>
              <a:rPr lang="en-US" dirty="0" smtClean="0"/>
              <a:t>Fr</a:t>
            </a:r>
            <a:endParaRPr lang="en-US" dirty="0"/>
          </a:p>
        </p:txBody>
      </p:sp>
      <p:pic>
        <p:nvPicPr>
          <p:cNvPr id="6" name="Content Placeholder 5" descr="218 parity band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052736"/>
            <a:ext cx="5312818" cy="5520986"/>
          </a:xfrm>
        </p:spPr>
      </p:pic>
      <p:sp>
        <p:nvSpPr>
          <p:cNvPr id="7" name="Rectangle 6"/>
          <p:cNvSpPr/>
          <p:nvPr/>
        </p:nvSpPr>
        <p:spPr>
          <a:xfrm>
            <a:off x="0" y="1124744"/>
            <a:ext cx="6606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400" dirty="0" smtClean="0">
                <a:solidFill>
                  <a:schemeClr val="tx1"/>
                </a:solidFill>
              </a:rPr>
              <a:t>[1] M. E. Debray et al., Phys. Rev. C 62, 024304 (2000)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6084168" y="3284984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79912" y="3501008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84168" y="3861048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779912" y="4221088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84168" y="4437112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779912" y="486916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084168" y="486916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932040" y="5373216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pPr algn="ctr"/>
            <a:r>
              <a:rPr lang="en-US" sz="4800" dirty="0" err="1" smtClean="0"/>
              <a:t>Nuclemon</a:t>
            </a:r>
            <a:endParaRPr lang="nl-BE" sz="4800" dirty="0"/>
          </a:p>
        </p:txBody>
      </p:sp>
      <p:pic>
        <p:nvPicPr>
          <p:cNvPr id="10" name="Picture 9" descr="Nuclemon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3797" y="1124744"/>
            <a:ext cx="5633479" cy="56142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pPr algn="ctr"/>
            <a:r>
              <a:rPr lang="en-US" sz="4800" dirty="0" err="1" smtClean="0"/>
              <a:t>Nuclemon</a:t>
            </a:r>
            <a:endParaRPr lang="nl-BE" sz="4800" dirty="0"/>
          </a:p>
        </p:txBody>
      </p:sp>
      <p:pic>
        <p:nvPicPr>
          <p:cNvPr id="10" name="Picture 9" descr="Nuclemon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3797" y="1052736"/>
            <a:ext cx="5776935" cy="56187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err="1" smtClean="0"/>
              <a:t>Quadrupole</a:t>
            </a:r>
            <a:r>
              <a:rPr lang="nl-BE" sz="3000" dirty="0" smtClean="0"/>
              <a:t> </a:t>
            </a:r>
            <a:r>
              <a:rPr lang="nl-BE" sz="3000" dirty="0" err="1" smtClean="0"/>
              <a:t>octupole</a:t>
            </a:r>
            <a:r>
              <a:rPr lang="nl-BE" sz="3000" dirty="0" smtClean="0"/>
              <a:t> </a:t>
            </a:r>
            <a:r>
              <a:rPr lang="nl-BE" sz="3000" dirty="0" err="1" smtClean="0"/>
              <a:t>shapes</a:t>
            </a:r>
            <a:r>
              <a:rPr lang="nl-BE" sz="3000" dirty="0" smtClean="0"/>
              <a:t>	</a:t>
            </a:r>
            <a:endParaRPr lang="nl-BE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284984"/>
            <a:ext cx="828092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where </a:t>
            </a:r>
            <a:r>
              <a:rPr lang="el-GR" sz="2000" dirty="0" smtClean="0">
                <a:solidFill>
                  <a:schemeClr val="tx1"/>
                </a:solidFill>
              </a:rPr>
              <a:t>α</a:t>
            </a:r>
            <a:r>
              <a:rPr lang="el-GR" sz="2000" baseline="-25000" dirty="0" smtClean="0">
                <a:solidFill>
                  <a:schemeClr val="tx1"/>
                </a:solidFill>
              </a:rPr>
              <a:t>λμ</a:t>
            </a:r>
            <a:r>
              <a:rPr lang="en-US" sz="2000" baseline="-25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are deformation parameters, c(</a:t>
            </a:r>
            <a:r>
              <a:rPr lang="el-GR" sz="2000" dirty="0" smtClean="0">
                <a:solidFill>
                  <a:schemeClr val="tx1"/>
                </a:solidFill>
              </a:rPr>
              <a:t>α</a:t>
            </a:r>
            <a:r>
              <a:rPr lang="en-US" sz="2000" dirty="0" smtClean="0">
                <a:solidFill>
                  <a:schemeClr val="tx1"/>
                </a:solidFill>
              </a:rPr>
              <a:t>) is determined from the volume conservation condition and R</a:t>
            </a:r>
            <a:r>
              <a:rPr lang="en-US" sz="2000" baseline="-25000" dirty="0" smtClean="0">
                <a:solidFill>
                  <a:schemeClr val="tx1"/>
                </a:solidFill>
              </a:rPr>
              <a:t>0</a:t>
            </a:r>
            <a:r>
              <a:rPr lang="en-US" sz="2000" dirty="0" smtClean="0">
                <a:solidFill>
                  <a:schemeClr val="tx1"/>
                </a:solidFill>
              </a:rPr>
              <a:t>=r</a:t>
            </a:r>
            <a:r>
              <a:rPr lang="en-US" sz="2000" baseline="-25000" dirty="0" smtClean="0">
                <a:solidFill>
                  <a:schemeClr val="tx1"/>
                </a:solidFill>
              </a:rPr>
              <a:t>o</a:t>
            </a:r>
            <a:r>
              <a:rPr lang="en-US" sz="2000" dirty="0" smtClean="0">
                <a:solidFill>
                  <a:schemeClr val="tx1"/>
                </a:solidFill>
              </a:rPr>
              <a:t>A</a:t>
            </a:r>
            <a:r>
              <a:rPr lang="en-US" sz="2000" baseline="30000" dirty="0" smtClean="0">
                <a:solidFill>
                  <a:schemeClr val="tx1"/>
                </a:solidFill>
              </a:rPr>
              <a:t>1/3</a:t>
            </a:r>
          </a:p>
          <a:p>
            <a:pPr algn="just">
              <a:buFont typeface="Arial" pitchFamily="34" charset="0"/>
              <a:buChar char="•"/>
            </a:pPr>
            <a:endParaRPr lang="en-US" sz="2000" baseline="30000" dirty="0" smtClean="0">
              <a:solidFill>
                <a:schemeClr val="tx1"/>
              </a:solidFill>
            </a:endParaRPr>
          </a:p>
          <a:p>
            <a:r>
              <a:rPr lang="en-US" sz="2000" baseline="30000" dirty="0" smtClean="0">
                <a:solidFill>
                  <a:schemeClr val="tx1"/>
                </a:solidFill>
              </a:rPr>
              <a:t> </a:t>
            </a:r>
            <a:r>
              <a:rPr lang="el-GR" sz="2000" dirty="0" smtClean="0">
                <a:solidFill>
                  <a:schemeClr val="tx1"/>
                </a:solidFill>
              </a:rPr>
              <a:t>α</a:t>
            </a:r>
            <a:r>
              <a:rPr lang="nl-BE" sz="2000" baseline="-25000" dirty="0" smtClean="0">
                <a:solidFill>
                  <a:schemeClr val="tx1"/>
                </a:solidFill>
              </a:rPr>
              <a:t>30</a:t>
            </a:r>
            <a:r>
              <a:rPr lang="nl-BE" sz="2000" dirty="0" smtClean="0">
                <a:solidFill>
                  <a:schemeClr val="tx1"/>
                </a:solidFill>
              </a:rPr>
              <a:t>=</a:t>
            </a:r>
            <a:r>
              <a:rPr lang="el-GR" sz="2000" dirty="0" smtClean="0">
                <a:solidFill>
                  <a:schemeClr val="tx1"/>
                </a:solidFill>
              </a:rPr>
              <a:t>β</a:t>
            </a:r>
            <a:r>
              <a:rPr lang="nl-BE" sz="2000" baseline="-25000" dirty="0" smtClean="0">
                <a:solidFill>
                  <a:schemeClr val="tx1"/>
                </a:solidFill>
              </a:rPr>
              <a:t>30</a:t>
            </a:r>
            <a:r>
              <a:rPr lang="nl-BE" sz="2000" dirty="0" smtClean="0">
                <a:solidFill>
                  <a:schemeClr val="tx1"/>
                </a:solidFill>
              </a:rPr>
              <a:t> ; </a:t>
            </a:r>
            <a:r>
              <a:rPr lang="el-GR" sz="2000" dirty="0" smtClean="0">
                <a:solidFill>
                  <a:schemeClr val="tx1"/>
                </a:solidFill>
              </a:rPr>
              <a:t>α</a:t>
            </a:r>
            <a:r>
              <a:rPr lang="el-GR" sz="2000" baseline="-25000" dirty="0" smtClean="0">
                <a:solidFill>
                  <a:schemeClr val="tx1"/>
                </a:solidFill>
              </a:rPr>
              <a:t>3</a:t>
            </a:r>
            <a:r>
              <a:rPr lang="nl-BE" sz="2000" baseline="-25000" dirty="0" smtClean="0">
                <a:solidFill>
                  <a:schemeClr val="tx1"/>
                </a:solidFill>
              </a:rPr>
              <a:t>-m</a:t>
            </a:r>
            <a:r>
              <a:rPr lang="nl-BE" sz="2000" dirty="0" smtClean="0">
                <a:solidFill>
                  <a:schemeClr val="tx1"/>
                </a:solidFill>
              </a:rPr>
              <a:t>=(-1)</a:t>
            </a:r>
            <a:r>
              <a:rPr lang="nl-BE" sz="2000" baseline="30000" dirty="0" smtClean="0">
                <a:solidFill>
                  <a:schemeClr val="tx1"/>
                </a:solidFill>
              </a:rPr>
              <a:t>m</a:t>
            </a:r>
            <a:r>
              <a:rPr lang="nl-BE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 smtClean="0">
                <a:solidFill>
                  <a:schemeClr val="tx1"/>
                </a:solidFill>
              </a:rPr>
              <a:t>α</a:t>
            </a:r>
            <a:r>
              <a:rPr lang="nl-BE" sz="2000" baseline="-25000" dirty="0" smtClean="0">
                <a:solidFill>
                  <a:schemeClr val="tx1"/>
                </a:solidFill>
              </a:rPr>
              <a:t>3m</a:t>
            </a:r>
            <a:r>
              <a:rPr lang="nl-BE" sz="2000" dirty="0" smtClean="0">
                <a:solidFill>
                  <a:schemeClr val="tx1"/>
                </a:solidFill>
              </a:rPr>
              <a:t>=</a:t>
            </a:r>
            <a:r>
              <a:rPr lang="el-GR" sz="2000" dirty="0" smtClean="0">
                <a:solidFill>
                  <a:schemeClr val="tx1"/>
                </a:solidFill>
              </a:rPr>
              <a:t>β</a:t>
            </a:r>
            <a:r>
              <a:rPr lang="nl-BE" sz="2000" baseline="-25000" dirty="0" smtClean="0">
                <a:solidFill>
                  <a:schemeClr val="tx1"/>
                </a:solidFill>
              </a:rPr>
              <a:t>3m</a:t>
            </a:r>
            <a:r>
              <a:rPr lang="nl-BE" sz="2000" dirty="0" smtClean="0">
                <a:solidFill>
                  <a:schemeClr val="tx1"/>
                </a:solidFill>
              </a:rPr>
              <a:t>/2; </a:t>
            </a:r>
            <a:r>
              <a:rPr lang="el-GR" sz="2000" dirty="0" smtClean="0">
                <a:solidFill>
                  <a:schemeClr val="tx1"/>
                </a:solidFill>
              </a:rPr>
              <a:t>β</a:t>
            </a:r>
            <a:r>
              <a:rPr lang="nl-BE" sz="2000" baseline="-25000" dirty="0" smtClean="0">
                <a:solidFill>
                  <a:schemeClr val="tx1"/>
                </a:solidFill>
              </a:rPr>
              <a:t>3m</a:t>
            </a:r>
            <a:r>
              <a:rPr lang="nl-BE" sz="2000" dirty="0" smtClean="0">
                <a:solidFill>
                  <a:schemeClr val="tx1"/>
                </a:solidFill>
              </a:rPr>
              <a:t>=0.35</a:t>
            </a:r>
            <a:endParaRPr lang="nl-BE" sz="2000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1907704" y="1772816"/>
          <a:ext cx="4829421" cy="1058664"/>
        </p:xfrm>
        <a:graphic>
          <a:graphicData uri="http://schemas.openxmlformats.org/presentationml/2006/ole">
            <p:oleObj spid="_x0000_s51202" name="Equation" r:id="rId3" imgW="2361960" imgH="4824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Conditions for static octupole deformations	</a:t>
            </a:r>
            <a:endParaRPr lang="nl-BE" sz="3000" dirty="0"/>
          </a:p>
        </p:txBody>
      </p:sp>
      <p:pic>
        <p:nvPicPr>
          <p:cNvPr id="179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48424"/>
            <a:ext cx="4320480" cy="580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300192" y="630932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Butler </a:t>
            </a:r>
            <a:r>
              <a:rPr lang="en-US" sz="1200" dirty="0" err="1" smtClean="0">
                <a:solidFill>
                  <a:schemeClr val="tx1"/>
                </a:solidFill>
              </a:rPr>
              <a:t>Rev.Mod</a:t>
            </a:r>
            <a:r>
              <a:rPr lang="en-US" sz="1200" dirty="0" smtClean="0">
                <a:solidFill>
                  <a:schemeClr val="tx1"/>
                </a:solidFill>
              </a:rPr>
              <a:t>. Phys. 68 (1996) 349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Parity mixing	</a:t>
            </a:r>
            <a:endParaRPr lang="nl-BE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2059101"/>
            <a:ext cx="88569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baseline="30000" dirty="0" smtClean="0">
                <a:solidFill>
                  <a:schemeClr val="tx1"/>
                </a:solidFill>
              </a:rPr>
              <a:t>  </a:t>
            </a:r>
            <a:r>
              <a:rPr lang="en-US" sz="2000" dirty="0" smtClean="0">
                <a:solidFill>
                  <a:schemeClr val="tx1"/>
                </a:solidFill>
              </a:rPr>
              <a:t> The pairing plus </a:t>
            </a:r>
            <a:r>
              <a:rPr lang="en-US" sz="2000" dirty="0" err="1" smtClean="0">
                <a:solidFill>
                  <a:schemeClr val="tx1"/>
                </a:solidFill>
              </a:rPr>
              <a:t>multipole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hamiltonian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 where the first term on the right-hand side is the spherical shell-model potential, the second term represents a long-range separable </a:t>
            </a:r>
            <a:r>
              <a:rPr lang="en-US" sz="2000" dirty="0" err="1" smtClean="0">
                <a:solidFill>
                  <a:schemeClr val="tx1"/>
                </a:solidFill>
              </a:rPr>
              <a:t>multipole-multipole</a:t>
            </a:r>
            <a:r>
              <a:rPr lang="en-US" sz="2000" dirty="0" smtClean="0">
                <a:solidFill>
                  <a:schemeClr val="tx1"/>
                </a:solidFill>
              </a:rPr>
              <a:t> force generating the collective motion, </a:t>
            </a:r>
            <a:r>
              <a:rPr lang="en-US" sz="2000" i="1" dirty="0" err="1" smtClean="0">
                <a:solidFill>
                  <a:schemeClr val="tx1"/>
                </a:solidFill>
              </a:rPr>
              <a:t>H</a:t>
            </a:r>
            <a:r>
              <a:rPr lang="en-US" sz="2000" i="1" baseline="-25000" dirty="0" err="1" smtClean="0">
                <a:solidFill>
                  <a:schemeClr val="tx1"/>
                </a:solidFill>
              </a:rPr>
              <a:t>pair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is the pairing Hamiltonian, and </a:t>
            </a:r>
            <a:r>
              <a:rPr lang="en-US" sz="2000" i="1" dirty="0" smtClean="0">
                <a:solidFill>
                  <a:schemeClr val="tx1"/>
                </a:solidFill>
              </a:rPr>
              <a:t>j</a:t>
            </a:r>
            <a:r>
              <a:rPr lang="en-US" sz="2000" dirty="0" smtClean="0">
                <a:solidFill>
                  <a:schemeClr val="tx1"/>
                </a:solidFill>
              </a:rPr>
              <a:t> stands for the set of quantum numbers (</a:t>
            </a:r>
            <a:r>
              <a:rPr lang="en-US" sz="2000" i="1" dirty="0" smtClean="0">
                <a:solidFill>
                  <a:schemeClr val="tx1"/>
                </a:solidFill>
              </a:rPr>
              <a:t>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i="1" dirty="0" smtClean="0">
                <a:solidFill>
                  <a:schemeClr val="tx1"/>
                </a:solidFill>
              </a:rPr>
              <a:t>l </a:t>
            </a:r>
            <a:r>
              <a:rPr lang="en-US" sz="2000" dirty="0" smtClean="0">
                <a:solidFill>
                  <a:schemeClr val="tx1"/>
                </a:solidFill>
              </a:rPr>
              <a:t>,</a:t>
            </a:r>
            <a:r>
              <a:rPr lang="en-US" sz="2000" i="1" dirty="0" smtClean="0">
                <a:solidFill>
                  <a:schemeClr val="tx1"/>
                </a:solidFill>
              </a:rPr>
              <a:t>j</a:t>
            </a:r>
            <a:r>
              <a:rPr lang="en-US" sz="2000" dirty="0" smtClean="0">
                <a:solidFill>
                  <a:schemeClr val="tx1"/>
                </a:solidFill>
              </a:rPr>
              <a:t>).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Q</a:t>
            </a:r>
            <a:r>
              <a:rPr lang="el-GR" sz="2000" baseline="-25000" dirty="0" smtClean="0">
                <a:solidFill>
                  <a:schemeClr val="tx1"/>
                </a:solidFill>
              </a:rPr>
              <a:t>λµ</a:t>
            </a:r>
            <a:r>
              <a:rPr lang="en-US" sz="2000" baseline="-25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is the multiple operator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 and f</a:t>
            </a:r>
            <a:r>
              <a:rPr lang="el-GR" sz="2000" i="1" baseline="-25000" dirty="0" smtClean="0">
                <a:solidFill>
                  <a:schemeClr val="tx1"/>
                </a:solidFill>
              </a:rPr>
              <a:t>λ</a:t>
            </a:r>
            <a:r>
              <a:rPr lang="en-US" sz="2000" i="1" dirty="0" smtClean="0">
                <a:solidFill>
                  <a:schemeClr val="tx1"/>
                </a:solidFill>
              </a:rPr>
              <a:t>(r) </a:t>
            </a:r>
            <a:r>
              <a:rPr lang="en-US" sz="2000" dirty="0" smtClean="0">
                <a:solidFill>
                  <a:schemeClr val="tx1"/>
                </a:solidFill>
              </a:rPr>
              <a:t>is the radial form factor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483768" y="2636912"/>
          <a:ext cx="4724605" cy="870322"/>
        </p:xfrm>
        <a:graphic>
          <a:graphicData uri="http://schemas.openxmlformats.org/presentationml/2006/ole">
            <p:oleObj spid="_x0000_s1026" name="Equation" r:id="rId3" imgW="2412720" imgH="44424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635896" y="5085184"/>
          <a:ext cx="4140488" cy="715640"/>
        </p:xfrm>
        <a:graphic>
          <a:graphicData uri="http://schemas.openxmlformats.org/presentationml/2006/ole">
            <p:oleObj spid="_x0000_s1027" name="Equation" r:id="rId4" imgW="2057400" imgH="35532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Parity mixing	</a:t>
            </a:r>
            <a:endParaRPr lang="nl-BE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2059101"/>
            <a:ext cx="88569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A coupling between single-particle states of opposite parity is produced by the </a:t>
            </a:r>
            <a:r>
              <a:rPr lang="en-US" sz="2000" dirty="0" err="1" smtClean="0">
                <a:solidFill>
                  <a:schemeClr val="tx1"/>
                </a:solidFill>
              </a:rPr>
              <a:t>octupole-octupole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l-GR" sz="2000" dirty="0" smtClean="0">
                <a:solidFill>
                  <a:schemeClr val="tx1"/>
                </a:solidFill>
              </a:rPr>
              <a:t>λ</a:t>
            </a:r>
            <a:r>
              <a:rPr lang="en-US" sz="2000" dirty="0" smtClean="0">
                <a:solidFill>
                  <a:schemeClr val="tx1"/>
                </a:solidFill>
              </a:rPr>
              <a:t>=3) residual interaction.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The necessary condition for the presence of low-energy </a:t>
            </a:r>
            <a:r>
              <a:rPr lang="en-US" sz="2000" dirty="0" err="1" smtClean="0">
                <a:solidFill>
                  <a:schemeClr val="tx1"/>
                </a:solidFill>
              </a:rPr>
              <a:t>octupole</a:t>
            </a:r>
            <a:r>
              <a:rPr lang="en-US" sz="2000" dirty="0" smtClean="0">
                <a:solidFill>
                  <a:schemeClr val="tx1"/>
                </a:solidFill>
              </a:rPr>
              <a:t> collectivity is the existence, near the Fermi level, of pairs of </a:t>
            </a:r>
            <a:r>
              <a:rPr lang="en-US" sz="2000" dirty="0" err="1" smtClean="0">
                <a:solidFill>
                  <a:schemeClr val="tx1"/>
                </a:solidFill>
              </a:rPr>
              <a:t>orbitals</a:t>
            </a:r>
            <a:r>
              <a:rPr lang="en-US" sz="2000" dirty="0" smtClean="0">
                <a:solidFill>
                  <a:schemeClr val="tx1"/>
                </a:solidFill>
              </a:rPr>
              <a:t> strongly coupled by the </a:t>
            </a:r>
            <a:r>
              <a:rPr lang="en-US" sz="2000" dirty="0" err="1" smtClean="0">
                <a:solidFill>
                  <a:schemeClr val="tx1"/>
                </a:solidFill>
              </a:rPr>
              <a:t>octupole</a:t>
            </a:r>
            <a:r>
              <a:rPr lang="en-US" sz="2000" dirty="0" smtClean="0">
                <a:solidFill>
                  <a:schemeClr val="tx1"/>
                </a:solidFill>
              </a:rPr>
              <a:t> interaction.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For normally deformed systems the condition for strong </a:t>
            </a:r>
            <a:r>
              <a:rPr lang="en-US" sz="2000" dirty="0" err="1" smtClean="0">
                <a:solidFill>
                  <a:schemeClr val="tx1"/>
                </a:solidFill>
              </a:rPr>
              <a:t>octupole</a:t>
            </a:r>
            <a:r>
              <a:rPr lang="en-US" sz="2000" dirty="0" smtClean="0">
                <a:solidFill>
                  <a:schemeClr val="tx1"/>
                </a:solidFill>
              </a:rPr>
              <a:t> coupling is satisfied for particle numbers associated with the maximum </a:t>
            </a:r>
            <a:r>
              <a:rPr lang="el-GR" sz="2000" dirty="0" smtClean="0">
                <a:solidFill>
                  <a:schemeClr val="tx1"/>
                </a:solidFill>
              </a:rPr>
              <a:t>Δ</a:t>
            </a:r>
            <a:r>
              <a:rPr lang="en-US" sz="2000" i="1" dirty="0" smtClean="0">
                <a:solidFill>
                  <a:schemeClr val="tx1"/>
                </a:solidFill>
              </a:rPr>
              <a:t>N=1 </a:t>
            </a:r>
            <a:r>
              <a:rPr lang="en-US" sz="2000" dirty="0" smtClean="0">
                <a:solidFill>
                  <a:schemeClr val="tx1"/>
                </a:solidFill>
              </a:rPr>
              <a:t>interaction between the intruder </a:t>
            </a:r>
            <a:r>
              <a:rPr lang="en-US" sz="2000" dirty="0" err="1" smtClean="0">
                <a:solidFill>
                  <a:schemeClr val="tx1"/>
                </a:solidFill>
              </a:rPr>
              <a:t>subshell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l ,j) </a:t>
            </a:r>
            <a:r>
              <a:rPr lang="en-US" sz="2000" dirty="0" smtClean="0">
                <a:solidFill>
                  <a:schemeClr val="tx1"/>
                </a:solidFill>
              </a:rPr>
              <a:t>and the normal-parity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subshell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i="1" dirty="0" smtClean="0">
                <a:solidFill>
                  <a:schemeClr val="tx1"/>
                </a:solidFill>
              </a:rPr>
              <a:t>l - 3, j - 3)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Parity mixing	</a:t>
            </a:r>
            <a:endParaRPr lang="nl-BE" sz="3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2736304" cy="398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3240360" cy="362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87624" y="5733256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Nuclear spherical single particle levels with the most important </a:t>
            </a:r>
            <a:r>
              <a:rPr lang="en-US" sz="2000" dirty="0" err="1" smtClean="0">
                <a:solidFill>
                  <a:schemeClr val="tx1"/>
                </a:solidFill>
              </a:rPr>
              <a:t>octupole</a:t>
            </a:r>
            <a:r>
              <a:rPr lang="en-US" sz="2000" dirty="0" smtClean="0">
                <a:solidFill>
                  <a:schemeClr val="tx1"/>
                </a:solidFill>
              </a:rPr>
              <a:t> couplings highlighted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aseline="30000" dirty="0" smtClean="0"/>
              <a:t>223 </a:t>
            </a:r>
            <a:r>
              <a:rPr lang="en-US" sz="3000" dirty="0" err="1" smtClean="0"/>
              <a:t>Th</a:t>
            </a:r>
            <a:r>
              <a:rPr lang="en-US" sz="3000" dirty="0" smtClean="0"/>
              <a:t> spectrum</a:t>
            </a:r>
            <a:endParaRPr lang="en-US" sz="3000" baseline="30000" dirty="0"/>
          </a:p>
        </p:txBody>
      </p:sp>
      <p:pic>
        <p:nvPicPr>
          <p:cNvPr id="4" name="Content Placeholder 3" descr="charge radii comparison newes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78506" y="1223595"/>
            <a:ext cx="3633489" cy="54118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Nilsson diagram for neutrons N≥126</a:t>
            </a:r>
            <a:endParaRPr lang="en-US" dirty="0"/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694" y="1052736"/>
            <a:ext cx="449102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Nilsson diagram for protons, Z ≥ 82</a:t>
            </a:r>
            <a:endParaRPr lang="nl-BE" sz="3200" dirty="0"/>
          </a:p>
        </p:txBody>
      </p:sp>
      <p:pic>
        <p:nvPicPr>
          <p:cNvPr id="5" name="Content Placeholder 4" descr="Nilsson proto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7198" y="1196752"/>
            <a:ext cx="4221026" cy="546291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Parity doublet band </a:t>
            </a:r>
            <a:r>
              <a:rPr lang="en-US" baseline="30000" dirty="0" smtClean="0"/>
              <a:t>219</a:t>
            </a:r>
            <a:r>
              <a:rPr lang="en-US" dirty="0" smtClean="0"/>
              <a:t>Fr</a:t>
            </a:r>
            <a:endParaRPr lang="en-US" dirty="0"/>
          </a:p>
        </p:txBody>
      </p:sp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1509806"/>
            <a:ext cx="7965602" cy="458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6165304"/>
            <a:ext cx="7128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 smtClean="0">
                <a:solidFill>
                  <a:schemeClr val="tx1"/>
                </a:solidFill>
              </a:rPr>
              <a:t>[2]  C.F. Liang et al., Phys. Rev. C 44, 676 (1991)</a:t>
            </a:r>
            <a:r>
              <a:rPr lang="nl-BE" sz="1400" dirty="0" smtClean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68144" y="2492896"/>
            <a:ext cx="79208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0" y="3717032"/>
            <a:ext cx="79208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1340768"/>
            <a:ext cx="79208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47864" y="2060848"/>
            <a:ext cx="79208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9712" y="2708920"/>
            <a:ext cx="79208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83568" y="3645024"/>
            <a:ext cx="792088" cy="5040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Nilsson diagram for neutrons, 82 ≤ N ≤ 126</a:t>
            </a:r>
            <a:endParaRPr lang="nl-BE" sz="3200" dirty="0"/>
          </a:p>
        </p:txBody>
      </p:sp>
      <p:pic>
        <p:nvPicPr>
          <p:cNvPr id="5" name="Content Placeholder 4" descr="Nilsson proto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7198" y="1207217"/>
            <a:ext cx="4221026" cy="544198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398BD4-574A-44FD-9A3D-E98090348DC0}" type="slidenum">
              <a:rPr lang="nl-BE" smtClean="0"/>
              <a:pPr>
                <a:defRPr/>
              </a:pPr>
              <a:t>51</a:t>
            </a:fld>
            <a:endParaRPr lang="nl-B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86" y="0"/>
            <a:ext cx="91513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err="1" smtClean="0"/>
              <a:t>Orbitals</a:t>
            </a:r>
            <a:r>
              <a:rPr lang="nl-BE" sz="3000" dirty="0" smtClean="0"/>
              <a:t>	</a:t>
            </a:r>
            <a:endParaRPr lang="nl-BE" sz="30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20486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aseline="30000" dirty="0" smtClean="0">
                <a:solidFill>
                  <a:schemeClr val="tx1"/>
                </a:solidFill>
              </a:rPr>
              <a:t>227</a:t>
            </a:r>
            <a:r>
              <a:rPr lang="en-US" dirty="0" smtClean="0">
                <a:solidFill>
                  <a:schemeClr val="tx1"/>
                </a:solidFill>
              </a:rPr>
              <a:t>Fr orbital 1/2[400], 225Fr 3/2[532]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aseline="30000" dirty="0" smtClean="0">
                <a:solidFill>
                  <a:schemeClr val="tx1"/>
                </a:solidFill>
              </a:rPr>
              <a:t>218m</a:t>
            </a:r>
            <a:r>
              <a:rPr lang="en-US" dirty="0" smtClean="0">
                <a:solidFill>
                  <a:schemeClr val="tx1"/>
                </a:solidFill>
              </a:rPr>
              <a:t>Fr π(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9/2)</a:t>
            </a:r>
            <a:r>
              <a:rPr lang="en-US" i="1" baseline="30000" dirty="0" smtClean="0">
                <a:solidFill>
                  <a:schemeClr val="tx1"/>
                </a:solidFill>
              </a:rPr>
              <a:t>m</a:t>
            </a:r>
            <a:r>
              <a:rPr lang="en-US" baseline="30000" dirty="0" smtClean="0">
                <a:solidFill>
                  <a:schemeClr val="tx1"/>
                </a:solidFill>
              </a:rPr>
              <a:t>-1</a:t>
            </a:r>
            <a:r>
              <a:rPr lang="en-US" dirty="0" smtClean="0">
                <a:solidFill>
                  <a:schemeClr val="tx1"/>
                </a:solidFill>
              </a:rPr>
              <a:t>( </a:t>
            </a:r>
            <a:r>
              <a:rPr lang="en-US" i="1" dirty="0" smtClean="0">
                <a:solidFill>
                  <a:schemeClr val="tx1"/>
                </a:solidFill>
              </a:rPr>
              <a:t>f </a:t>
            </a:r>
            <a:r>
              <a:rPr lang="en-US" dirty="0" smtClean="0">
                <a:solidFill>
                  <a:schemeClr val="tx1"/>
                </a:solidFill>
              </a:rPr>
              <a:t>7/2)  ν(</a:t>
            </a:r>
            <a:r>
              <a:rPr lang="en-US" i="1" dirty="0" smtClean="0">
                <a:solidFill>
                  <a:schemeClr val="tx1"/>
                </a:solidFill>
              </a:rPr>
              <a:t>g</a:t>
            </a:r>
            <a:r>
              <a:rPr lang="en-US" dirty="0" smtClean="0">
                <a:solidFill>
                  <a:schemeClr val="tx1"/>
                </a:solidFill>
              </a:rPr>
              <a:t>9/2)</a:t>
            </a:r>
            <a:r>
              <a:rPr lang="en-US" i="1" baseline="30000" dirty="0" smtClean="0">
                <a:solidFill>
                  <a:schemeClr val="tx1"/>
                </a:solidFill>
              </a:rPr>
              <a:t>m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[9]</a:t>
            </a:r>
          </a:p>
          <a:p>
            <a:pPr>
              <a:buFont typeface="Arial" pitchFamily="34" charset="0"/>
              <a:buChar char="•"/>
            </a:pPr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80526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err="1" smtClean="0">
                <a:solidFill>
                  <a:schemeClr val="tx1"/>
                </a:solidFill>
              </a:rPr>
              <a:t>C.Ekstrom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L.Robertsson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A.Rosen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Phys.Scr</a:t>
            </a:r>
            <a:r>
              <a:rPr lang="en-US" sz="1600" dirty="0" smtClean="0">
                <a:solidFill>
                  <a:schemeClr val="tx1"/>
                </a:solidFill>
              </a:rPr>
              <a:t>. 34, 624 (1986)</a:t>
            </a:r>
            <a:endParaRPr lang="nl-BE" sz="1600" dirty="0" smtClean="0">
              <a:solidFill>
                <a:schemeClr val="tx1"/>
              </a:solidFill>
            </a:endParaRPr>
          </a:p>
          <a:p>
            <a:endParaRPr lang="nl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Background rates</a:t>
            </a:r>
            <a:endParaRPr lang="nl-BE" sz="2800" dirty="0"/>
          </a:p>
        </p:txBody>
      </p:sp>
      <p:pic>
        <p:nvPicPr>
          <p:cNvPr id="177154" name="Picture 2" descr="C:\Users\Ivan Budincevic\Dropbox\IKS stuff\CRIS\Francium general picture\Radium background\background ra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920703" cy="44676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King plot</a:t>
            </a:r>
            <a:endParaRPr lang="nl-BE" sz="2800" dirty="0"/>
          </a:p>
        </p:txBody>
      </p:sp>
      <p:pic>
        <p:nvPicPr>
          <p:cNvPr id="5" name="Picture 4" descr="king plot newe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23116"/>
            <a:ext cx="9144000" cy="44117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Selectivity	</a:t>
            </a:r>
            <a:endParaRPr lang="nl-BE" sz="3000" dirty="0"/>
          </a:p>
        </p:txBody>
      </p:sp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3059832" y="2204864"/>
          <a:ext cx="1717100" cy="844922"/>
        </p:xfrm>
        <a:graphic>
          <a:graphicData uri="http://schemas.openxmlformats.org/presentationml/2006/ole">
            <p:oleObj spid="_x0000_s99330" name="Equation" r:id="rId3" imgW="799920" imgH="39348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3573016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l-GR" dirty="0" smtClean="0">
                <a:solidFill>
                  <a:schemeClr val="tx1"/>
                </a:solidFill>
              </a:rPr>
              <a:t>Γ</a:t>
            </a:r>
            <a:r>
              <a:rPr lang="en-US" dirty="0" smtClean="0">
                <a:solidFill>
                  <a:schemeClr val="tx1"/>
                </a:solidFill>
              </a:rPr>
              <a:t> is the radiation </a:t>
            </a:r>
            <a:r>
              <a:rPr lang="en-US" dirty="0" err="1" smtClean="0">
                <a:solidFill>
                  <a:schemeClr val="tx1"/>
                </a:solidFill>
              </a:rPr>
              <a:t>linewidth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l-GR" dirty="0" smtClean="0">
                <a:solidFill>
                  <a:schemeClr val="tx1"/>
                </a:solidFill>
              </a:rPr>
              <a:t>Δ</a:t>
            </a:r>
            <a:r>
              <a:rPr lang="el-GR" i="1" dirty="0" smtClean="0">
                <a:solidFill>
                  <a:schemeClr val="tx1"/>
                </a:solidFill>
              </a:rPr>
              <a:t>ω</a:t>
            </a:r>
            <a:r>
              <a:rPr lang="en-US" i="1" baseline="-25000" dirty="0" smtClean="0">
                <a:solidFill>
                  <a:schemeClr val="tx1"/>
                </a:solidFill>
              </a:rPr>
              <a:t>AB</a:t>
            </a:r>
            <a:r>
              <a:rPr lang="en-US" dirty="0" smtClean="0">
                <a:solidFill>
                  <a:schemeClr val="tx1"/>
                </a:solidFill>
              </a:rPr>
              <a:t> is the spacing between absorption lines due to the isotope (or isomer) shift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Isotope shifts for 218 and 219 not known-&gt; can check for odd even staggering</a:t>
            </a:r>
            <a:endParaRPr lang="nl-BE" dirty="0" smtClean="0"/>
          </a:p>
          <a:p>
            <a:r>
              <a:rPr lang="en-US" dirty="0" smtClean="0"/>
              <a:t>219 very close to the spherical region. From [36] a very small </a:t>
            </a:r>
            <a:r>
              <a:rPr lang="en-US" dirty="0" err="1" smtClean="0"/>
              <a:t>octupole</a:t>
            </a:r>
            <a:r>
              <a:rPr lang="en-US" dirty="0" smtClean="0"/>
              <a:t> deformation parameter is predicted </a:t>
            </a:r>
            <a:r>
              <a:rPr lang="el-GR" dirty="0" smtClean="0"/>
              <a:t>β</a:t>
            </a:r>
            <a:r>
              <a:rPr lang="en-US" baseline="-25000" dirty="0" smtClean="0"/>
              <a:t>3</a:t>
            </a:r>
            <a:r>
              <a:rPr lang="en-US" dirty="0" smtClean="0"/>
              <a:t> ~ 0.001. [36] </a:t>
            </a:r>
            <a:r>
              <a:rPr lang="en-US" dirty="0" err="1" smtClean="0"/>
              <a:t>Coriolis</a:t>
            </a:r>
            <a:r>
              <a:rPr lang="en-US" dirty="0" smtClean="0"/>
              <a:t> interaction strength using reflection </a:t>
            </a:r>
            <a:r>
              <a:rPr lang="en-US" dirty="0" err="1" smtClean="0"/>
              <a:t>assymetric</a:t>
            </a:r>
            <a:r>
              <a:rPr lang="en-US" dirty="0" smtClean="0"/>
              <a:t> deformed shell model.</a:t>
            </a:r>
          </a:p>
          <a:p>
            <a:r>
              <a:rPr lang="en-US" dirty="0" err="1" smtClean="0"/>
              <a:t>Coriolis</a:t>
            </a:r>
            <a:r>
              <a:rPr lang="en-US" dirty="0" smtClean="0"/>
              <a:t> interaction comes from the odd particle interacting with the even core</a:t>
            </a:r>
          </a:p>
          <a:p>
            <a:r>
              <a:rPr lang="el-GR" dirty="0" smtClean="0"/>
              <a:t>β</a:t>
            </a:r>
            <a:r>
              <a:rPr lang="en-US" baseline="-25000" dirty="0" smtClean="0"/>
              <a:t>3</a:t>
            </a:r>
            <a:r>
              <a:rPr lang="en-US" dirty="0" smtClean="0"/>
              <a:t> ~ 0.093 from [26] Reflection </a:t>
            </a:r>
            <a:r>
              <a:rPr lang="en-US" dirty="0" err="1" smtClean="0"/>
              <a:t>assymetric</a:t>
            </a:r>
            <a:r>
              <a:rPr lang="en-US" dirty="0" smtClean="0"/>
              <a:t> mean field approach with an average Woods-Saxon potential and a monopole pairing residual interaction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err="1" smtClean="0"/>
              <a:t>Octupole</a:t>
            </a:r>
            <a:r>
              <a:rPr lang="en-US" sz="3000" dirty="0" smtClean="0"/>
              <a:t> deformation predictions for Ra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79515" y="1260475"/>
          <a:ext cx="8856981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283"/>
                <a:gridCol w="1265283"/>
                <a:gridCol w="1265283"/>
                <a:gridCol w="1265283"/>
                <a:gridCol w="1265283"/>
                <a:gridCol w="1265283"/>
                <a:gridCol w="1265283"/>
              </a:tblGrid>
              <a:tr h="4403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Nucleus</a:t>
                      </a:r>
                      <a:endParaRPr lang="nl-BE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nl-BE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lang="nl-BE" sz="14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en-US" sz="14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l-GR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lang="en-US" sz="14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nl-BE" sz="1400" i="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nl-BE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lang="nl-BE" sz="1400" i="1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l-GR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μ</a:t>
                      </a:r>
                      <a:r>
                        <a:rPr lang="en-US" sz="14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14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lang="nl-BE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β</a:t>
                      </a:r>
                      <a:r>
                        <a:rPr lang="en-US" sz="14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nl-BE" sz="1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Dominant configuration</a:t>
                      </a:r>
                      <a:endParaRPr lang="nl-BE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221</a:t>
                      </a:r>
                      <a:r>
                        <a:rPr lang="en-US" baseline="0" dirty="0" smtClean="0"/>
                        <a:t> Ra</a:t>
                      </a:r>
                      <a:endParaRPr lang="nl-BE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-0.18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-0.13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[642]x[752]5/2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0.39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[633]5/2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223</a:t>
                      </a:r>
                      <a:r>
                        <a:rPr lang="en-US" baseline="0" dirty="0" smtClean="0"/>
                        <a:t> Ra</a:t>
                      </a:r>
                      <a:endParaRPr lang="nl-BE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0.27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[642]3/2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[631]3/2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3/2-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-0.06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[761]3/2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225</a:t>
                      </a:r>
                      <a:r>
                        <a:rPr lang="en-US" baseline="0" dirty="0" smtClean="0"/>
                        <a:t> Ra</a:t>
                      </a:r>
                      <a:endParaRPr lang="nl-BE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-0.73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-0.75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[640]1/2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227</a:t>
                      </a:r>
                      <a:r>
                        <a:rPr lang="en-US" baseline="0" dirty="0" smtClean="0"/>
                        <a:t> Ra</a:t>
                      </a:r>
                      <a:endParaRPr lang="nl-BE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-0.40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-0.41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[631]3/2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-0.06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[631]3/2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30000" dirty="0" smtClean="0"/>
                        <a:t>229</a:t>
                      </a:r>
                      <a:r>
                        <a:rPr lang="en-US" baseline="0" dirty="0" smtClean="0"/>
                        <a:t> Ra</a:t>
                      </a:r>
                      <a:endParaRPr lang="nl-BE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0.38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[633]5/2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5/2+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0.61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[633]5/2</a:t>
                      </a:r>
                      <a:endParaRPr lang="nl-BE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5/2-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-0.29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nl-B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[752]5/2</a:t>
                      </a:r>
                      <a:endParaRPr lang="nl-BE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979712" y="1321819"/>
          <a:ext cx="360040" cy="378989"/>
        </p:xfrm>
        <a:graphic>
          <a:graphicData uri="http://schemas.openxmlformats.org/presentationml/2006/ole">
            <p:oleObj spid="_x0000_s165890" name="Equation" r:id="rId3" imgW="241200" imgH="253800" progId="Equation.DSMT4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4499992" y="1340768"/>
          <a:ext cx="284242" cy="360040"/>
        </p:xfrm>
        <a:graphic>
          <a:graphicData uri="http://schemas.openxmlformats.org/presentationml/2006/ole">
            <p:oleObj spid="_x0000_s165891" name="Equation" r:id="rId4" imgW="190440" imgH="241200" progId="Equation.DSMT4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467544" y="6550223"/>
            <a:ext cx="5760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>
                <a:solidFill>
                  <a:schemeClr val="tx1"/>
                </a:solidFill>
              </a:rPr>
              <a:t>[3] G.A. Leander, R.K. </a:t>
            </a:r>
            <a:r>
              <a:rPr lang="en-US" sz="1400" dirty="0" err="1" smtClean="0">
                <a:solidFill>
                  <a:schemeClr val="tx1"/>
                </a:solidFill>
              </a:rPr>
              <a:t>Sheline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Nucl.Phys</a:t>
            </a:r>
            <a:r>
              <a:rPr lang="en-US" sz="1400" dirty="0" smtClean="0">
                <a:solidFill>
                  <a:schemeClr val="tx1"/>
                </a:solidFill>
              </a:rPr>
              <a:t>. A413, 375 (1984)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43808" y="1916832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5436096" y="1916832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Rectangle 10"/>
          <p:cNvSpPr/>
          <p:nvPr/>
        </p:nvSpPr>
        <p:spPr>
          <a:xfrm>
            <a:off x="2843808" y="2780928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tangle 11"/>
          <p:cNvSpPr/>
          <p:nvPr/>
        </p:nvSpPr>
        <p:spPr>
          <a:xfrm>
            <a:off x="5436096" y="2780928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Rectangle 14"/>
          <p:cNvSpPr/>
          <p:nvPr/>
        </p:nvSpPr>
        <p:spPr>
          <a:xfrm>
            <a:off x="2843808" y="393305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ectangle 15"/>
          <p:cNvSpPr/>
          <p:nvPr/>
        </p:nvSpPr>
        <p:spPr>
          <a:xfrm>
            <a:off x="5436096" y="393305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16"/>
          <p:cNvSpPr/>
          <p:nvPr/>
        </p:nvSpPr>
        <p:spPr>
          <a:xfrm>
            <a:off x="2843808" y="465313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Rectangle 17"/>
          <p:cNvSpPr/>
          <p:nvPr/>
        </p:nvSpPr>
        <p:spPr>
          <a:xfrm>
            <a:off x="5436096" y="465313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9" name="Rectangle 18"/>
          <p:cNvSpPr/>
          <p:nvPr/>
        </p:nvSpPr>
        <p:spPr>
          <a:xfrm>
            <a:off x="2843808" y="537321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Rectangle 19"/>
          <p:cNvSpPr/>
          <p:nvPr/>
        </p:nvSpPr>
        <p:spPr>
          <a:xfrm>
            <a:off x="5436096" y="5373216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Reflextion-assymetric</a:t>
            </a:r>
            <a:r>
              <a:rPr lang="en-US" dirty="0" smtClean="0"/>
              <a:t> Nilsson </a:t>
            </a:r>
            <a:r>
              <a:rPr lang="en-US" dirty="0" err="1" smtClean="0"/>
              <a:t>orbitals</a:t>
            </a:r>
            <a:r>
              <a:rPr lang="en-US" dirty="0" smtClean="0"/>
              <a:t> are strongly parity mixed. Typically they might contain about equal admixtures of two symmetric </a:t>
            </a:r>
            <a:r>
              <a:rPr lang="en-US" dirty="0" err="1" smtClean="0"/>
              <a:t>orbitals</a:t>
            </a:r>
            <a:r>
              <a:rPr lang="en-US" dirty="0" smtClean="0"/>
              <a:t> which lie close in energy for </a:t>
            </a:r>
            <a:r>
              <a:rPr lang="el-GR" dirty="0" smtClean="0"/>
              <a:t>ε</a:t>
            </a:r>
            <a:r>
              <a:rPr lang="en-US" baseline="-25000" dirty="0" smtClean="0"/>
              <a:t>3 </a:t>
            </a:r>
            <a:r>
              <a:rPr lang="en-US" dirty="0" smtClean="0"/>
              <a:t> = 0 and have the same </a:t>
            </a:r>
            <a:r>
              <a:rPr lang="el-GR" dirty="0" smtClean="0"/>
              <a:t>Ω</a:t>
            </a:r>
            <a:r>
              <a:rPr lang="en-US" dirty="0" smtClean="0"/>
              <a:t> but opposite parities </a:t>
            </a:r>
            <a:r>
              <a:rPr lang="el-GR" i="1" dirty="0" smtClean="0"/>
              <a:t>π</a:t>
            </a:r>
            <a:r>
              <a:rPr lang="en-US" i="1" dirty="0" smtClean="0"/>
              <a:t>=</a:t>
            </a:r>
            <a:r>
              <a:rPr lang="en-US" dirty="0" smtClean="0"/>
              <a:t>(-N)</a:t>
            </a:r>
            <a:r>
              <a:rPr lang="en-US" i="1" baseline="30000" dirty="0" smtClean="0"/>
              <a:t>N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Leander84: 1 model with strong </a:t>
            </a:r>
            <a:r>
              <a:rPr lang="en-US" dirty="0" err="1" smtClean="0"/>
              <a:t>couling</a:t>
            </a:r>
            <a:r>
              <a:rPr lang="en-US" dirty="0" smtClean="0"/>
              <a:t> (parity mixed </a:t>
            </a:r>
            <a:r>
              <a:rPr lang="en-US" dirty="0" err="1" smtClean="0"/>
              <a:t>nilsson</a:t>
            </a:r>
            <a:r>
              <a:rPr lang="en-US" dirty="0" smtClean="0"/>
              <a:t> states in an </a:t>
            </a:r>
            <a:r>
              <a:rPr lang="en-US" dirty="0" err="1" smtClean="0"/>
              <a:t>octupole</a:t>
            </a:r>
            <a:r>
              <a:rPr lang="en-US" dirty="0" smtClean="0"/>
              <a:t> deformed mean field) and 2</a:t>
            </a:r>
            <a:r>
              <a:rPr lang="en-US" baseline="30000" dirty="0" smtClean="0"/>
              <a:t>nd</a:t>
            </a:r>
            <a:r>
              <a:rPr lang="en-US" dirty="0" smtClean="0"/>
              <a:t> model with intermediate coupling (two distinct states in a refl. Symmetric field only partly mixed)</a:t>
            </a:r>
          </a:p>
          <a:p>
            <a:r>
              <a:rPr lang="en-US" dirty="0" err="1" smtClean="0"/>
              <a:t>W.r.p</a:t>
            </a:r>
            <a:r>
              <a:rPr lang="en-US" dirty="0" smtClean="0"/>
              <a:t>. to the experimental data in Leander84, the strong coupling limit gives an uniform improvement compared to the weak coupling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" name="Content Placeholder 3" descr="Rotational symmetry and reflection symmetry for intrinsic-lab frames from Leander8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2080" y="1740884"/>
            <a:ext cx="7897328" cy="449642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Laser spectroscopy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 detection</a:t>
            </a:r>
            <a:endParaRPr lang="nl-B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75856" y="4293096"/>
            <a:ext cx="82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96136" y="429309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ground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275856" y="3501008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3728" y="3356992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excited 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55976" y="328498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55976" y="3501008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55976" y="371703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08104" y="335699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Hyperfine splitting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44008" y="342900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139952" y="3284984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39952" y="350100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139952" y="350100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635896" y="364502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1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3070157" y="3789040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3" name="TextBox 52"/>
          <p:cNvSpPr txBox="1"/>
          <p:nvPr/>
        </p:nvSpPr>
        <p:spPr>
          <a:xfrm>
            <a:off x="2339752" y="393305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 rot="7368744" flipH="1">
            <a:off x="4540349" y="3845987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27" name="Straight Connector 26"/>
          <p:cNvCxnSpPr/>
          <p:nvPr/>
        </p:nvCxnSpPr>
        <p:spPr>
          <a:xfrm>
            <a:off x="3275856" y="2492896"/>
            <a:ext cx="2232248" cy="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07704" y="234888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ionization potential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206084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continuum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644008" y="2060848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15816" y="2996952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second step 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2987824" y="2780928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Isosceles Triangle 37"/>
          <p:cNvSpPr/>
          <p:nvPr/>
        </p:nvSpPr>
        <p:spPr>
          <a:xfrm rot="7368744" flipH="1">
            <a:off x="4528034" y="2857881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/>
          <p:cNvSpPr txBox="1"/>
          <p:nvPr/>
        </p:nvSpPr>
        <p:spPr>
          <a:xfrm>
            <a:off x="3635896" y="26369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2</a:t>
            </a:r>
            <a:endParaRPr lang="nl-BE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355976" y="4149080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55976" y="44371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7944" y="4293096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067944" y="4149080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2" grpId="0" animBg="1"/>
      <p:bldP spid="53" grpId="0"/>
      <p:bldP spid="56" grpId="0" animBg="1"/>
      <p:bldP spid="36" grpId="0"/>
      <p:bldP spid="37" grpId="0" animBg="1"/>
      <p:bldP spid="38" grpId="0" animBg="1"/>
      <p:bldP spid="3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0725" y="44624"/>
            <a:ext cx="7920038" cy="1079500"/>
          </a:xfrm>
        </p:spPr>
        <p:txBody>
          <a:bodyPr/>
          <a:lstStyle/>
          <a:p>
            <a:r>
              <a:rPr lang="en-US" sz="2000" dirty="0" smtClean="0"/>
              <a:t>Single-nucleon </a:t>
            </a:r>
            <a:r>
              <a:rPr lang="en-US" sz="2000" dirty="0" err="1" smtClean="0"/>
              <a:t>orbitals</a:t>
            </a:r>
            <a:r>
              <a:rPr lang="en-US" sz="2000" dirty="0" smtClean="0"/>
              <a:t> in an axially symmetric but reflection asymmetric folded Yukawa potential with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deformation          (</a:t>
            </a:r>
            <a:r>
              <a:rPr lang="el-GR" sz="2000" dirty="0" smtClean="0"/>
              <a:t>ε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= 0.08), plotted versus the coordinate </a:t>
            </a:r>
            <a:r>
              <a:rPr lang="el-GR" sz="2000" dirty="0" smtClean="0"/>
              <a:t>ε</a:t>
            </a:r>
            <a:endParaRPr lang="nl-BE" sz="2000" dirty="0"/>
          </a:p>
        </p:txBody>
      </p:sp>
      <p:pic>
        <p:nvPicPr>
          <p:cNvPr id="8" name="Content Placeholder 7" descr="Nillson-parity mixing protons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79748" y="1484313"/>
            <a:ext cx="3261791" cy="4649787"/>
          </a:xfrm>
        </p:spPr>
      </p:pic>
      <p:pic>
        <p:nvPicPr>
          <p:cNvPr id="9" name="Content Placeholder 8" descr="Nillson-parity mixing neutrons.pn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63864" y="1484313"/>
            <a:ext cx="3372373" cy="4649787"/>
          </a:xfrm>
        </p:spPr>
      </p:pic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915816" y="6237312"/>
          <a:ext cx="3594100" cy="482600"/>
        </p:xfrm>
        <a:graphic>
          <a:graphicData uri="http://schemas.openxmlformats.org/presentationml/2006/ole">
            <p:oleObj spid="_x0000_s166914" name="Equation" r:id="rId5" imgW="3593880" imgH="48240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Background considerations	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83568" y="5301208"/>
            <a:ext cx="7920038" cy="935534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Background diminished with the 1064 nm </a:t>
            </a:r>
            <a:r>
              <a:rPr lang="en-US" sz="2000" dirty="0" err="1" smtClean="0">
                <a:solidFill>
                  <a:schemeClr val="tx1"/>
                </a:solidFill>
              </a:rPr>
              <a:t>Nd:YAG</a:t>
            </a:r>
            <a:r>
              <a:rPr lang="en-US" sz="2000" dirty="0" smtClean="0">
                <a:solidFill>
                  <a:schemeClr val="tx1"/>
                </a:solidFill>
              </a:rPr>
              <a:t> laser switched off.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</a:rPr>
              <a:t>Possible population of </a:t>
            </a:r>
            <a:r>
              <a:rPr lang="en-US" sz="2000" dirty="0" err="1" smtClean="0">
                <a:solidFill>
                  <a:schemeClr val="tx1"/>
                </a:solidFill>
              </a:rPr>
              <a:t>metastable</a:t>
            </a:r>
            <a:r>
              <a:rPr lang="en-US" sz="2000" dirty="0" smtClean="0">
                <a:solidFill>
                  <a:schemeClr val="tx1"/>
                </a:solidFill>
              </a:rPr>
              <a:t> states in Ra via charge exchange with K </a:t>
            </a:r>
          </a:p>
          <a:p>
            <a:pPr algn="just">
              <a:buNone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076056" y="1412776"/>
            <a:ext cx="2736304" cy="0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47864" y="11967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I.P 42573 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28529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31 172 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30000" dirty="0" smtClean="0">
                <a:solidFill>
                  <a:schemeClr val="tx1"/>
                </a:solidFill>
              </a:rPr>
              <a:t>3</a:t>
            </a:r>
            <a:r>
              <a:rPr lang="en-US" sz="1800" dirty="0" smtClean="0">
                <a:solidFill>
                  <a:schemeClr val="tx1"/>
                </a:solidFill>
              </a:rPr>
              <a:t>F</a:t>
            </a:r>
            <a:r>
              <a:rPr lang="en-US" sz="1800" baseline="-25000" dirty="0" smtClean="0">
                <a:solidFill>
                  <a:schemeClr val="tx1"/>
                </a:solidFill>
              </a:rPr>
              <a:t>2 </a:t>
            </a:r>
            <a:endParaRPr lang="en-US" sz="1800" baseline="-25000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076056" y="3068960"/>
            <a:ext cx="2376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96336" y="28529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3s [9]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7864" y="45091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13 715cm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30000" dirty="0" smtClean="0">
                <a:solidFill>
                  <a:schemeClr val="tx1"/>
                </a:solidFill>
              </a:rPr>
              <a:t>3</a:t>
            </a:r>
            <a:r>
              <a:rPr lang="en-US" sz="1800" dirty="0" smtClean="0">
                <a:solidFill>
                  <a:schemeClr val="tx1"/>
                </a:solidFill>
              </a:rPr>
              <a:t>D</a:t>
            </a:r>
            <a:r>
              <a:rPr lang="en-US" sz="1800" baseline="-25000" dirty="0" smtClean="0">
                <a:solidFill>
                  <a:schemeClr val="tx1"/>
                </a:solidFill>
              </a:rPr>
              <a:t>1 </a:t>
            </a:r>
            <a:endParaRPr lang="en-US" sz="1800" baseline="-25000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076056" y="4725144"/>
            <a:ext cx="2376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96336" y="45091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640µs [9]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386104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17 081cm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30000" dirty="0" smtClean="0">
                <a:solidFill>
                  <a:schemeClr val="tx1"/>
                </a:solidFill>
              </a:rPr>
              <a:t>1</a:t>
            </a:r>
            <a:r>
              <a:rPr lang="en-US" sz="1800" dirty="0" smtClean="0">
                <a:solidFill>
                  <a:schemeClr val="tx1"/>
                </a:solidFill>
              </a:rPr>
              <a:t>D</a:t>
            </a:r>
            <a:r>
              <a:rPr lang="en-US" sz="1800" baseline="-25000" dirty="0" smtClean="0">
                <a:solidFill>
                  <a:schemeClr val="tx1"/>
                </a:solidFill>
              </a:rPr>
              <a:t>2 </a:t>
            </a:r>
            <a:endParaRPr lang="en-US" sz="1800" baseline="-25000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5076056" y="4077072"/>
            <a:ext cx="2376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96336" y="38610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710µs [9]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3848" y="16288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n=13, 41034cm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aseline="-25000" dirty="0" smtClean="0">
                <a:solidFill>
                  <a:schemeClr val="tx1"/>
                </a:solidFill>
              </a:rPr>
              <a:t> </a:t>
            </a:r>
            <a:endParaRPr lang="en-US" sz="1800" baseline="-250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5148064" y="1844824"/>
            <a:ext cx="2376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15616" y="24928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9398.5cm</a:t>
            </a:r>
            <a:r>
              <a:rPr lang="en-US" sz="1800" baseline="30000" dirty="0" smtClean="0">
                <a:solidFill>
                  <a:schemeClr val="tx1"/>
                </a:solidFill>
              </a:rPr>
              <a:t>-1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en-US" sz="1800" baseline="-250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115616" y="2996952"/>
            <a:ext cx="172819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004048" y="6334780"/>
            <a:ext cx="377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V.A. </a:t>
            </a:r>
            <a:r>
              <a:rPr lang="en-US" sz="1400" dirty="0" err="1" smtClean="0">
                <a:solidFill>
                  <a:schemeClr val="tx1"/>
                </a:solidFill>
              </a:rPr>
              <a:t>Dzuba</a:t>
            </a:r>
            <a:r>
              <a:rPr lang="en-US" sz="1400" dirty="0" smtClean="0">
                <a:solidFill>
                  <a:schemeClr val="tx1"/>
                </a:solidFill>
              </a:rPr>
              <a:t>, V V </a:t>
            </a:r>
            <a:r>
              <a:rPr lang="en-US" sz="1400" dirty="0" err="1" smtClean="0">
                <a:solidFill>
                  <a:schemeClr val="tx1"/>
                </a:solidFill>
              </a:rPr>
              <a:t>Flambaum</a:t>
            </a:r>
            <a:r>
              <a:rPr lang="en-US" sz="1400" i="1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J. Phys. B: At. Mol. Opt. Phys. 40 (2007) 227–236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76256" y="22048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Ra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Background reduction	</a:t>
            </a:r>
            <a:endParaRPr lang="nl-BE" sz="3000" dirty="0"/>
          </a:p>
        </p:txBody>
      </p:sp>
      <p:pic>
        <p:nvPicPr>
          <p:cNvPr id="27" name="Picture 26" descr="cris_decay_stat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372036" cy="403244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483768" y="162880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Field ionization units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31" idx="2"/>
          </p:cNvCxnSpPr>
          <p:nvPr/>
        </p:nvCxnSpPr>
        <p:spPr>
          <a:xfrm>
            <a:off x="3779912" y="2028910"/>
            <a:ext cx="1224136" cy="46398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843808" y="1988840"/>
            <a:ext cx="648072" cy="108012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7544" y="537321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Field ionization of </a:t>
            </a:r>
            <a:r>
              <a:rPr lang="en-US" sz="2000" dirty="0" err="1" smtClean="0">
                <a:solidFill>
                  <a:schemeClr val="tx1"/>
                </a:solidFill>
              </a:rPr>
              <a:t>Rydberg</a:t>
            </a:r>
            <a:r>
              <a:rPr lang="en-US" sz="2000" dirty="0" smtClean="0">
                <a:solidFill>
                  <a:schemeClr val="tx1"/>
                </a:solidFill>
              </a:rPr>
              <a:t> excited atoms [12]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Shorter ionization region -&gt; reduction of background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630932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chemeClr val="tx1"/>
                </a:solidFill>
              </a:rPr>
              <a:t>[12] </a:t>
            </a:r>
            <a:r>
              <a:rPr lang="de-DE" sz="1800" dirty="0" err="1" smtClean="0">
                <a:solidFill>
                  <a:schemeClr val="tx1"/>
                </a:solidFill>
              </a:rPr>
              <a:t>Ch</a:t>
            </a:r>
            <a:r>
              <a:rPr lang="de-DE" sz="1800" dirty="0" smtClean="0">
                <a:solidFill>
                  <a:schemeClr val="tx1"/>
                </a:solidFill>
              </a:rPr>
              <a:t>. Schulz et al., J. Phys. B, 24, 4831 (1991).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Laser spectroscopy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 detection</a:t>
            </a:r>
            <a:endParaRPr lang="nl-B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75856" y="4293096"/>
            <a:ext cx="82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96136" y="429309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ground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275856" y="3501008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3728" y="3356992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excited 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55976" y="328498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55976" y="3501008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55976" y="371703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08104" y="335699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Hyperfine splitting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44008" y="328498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139952" y="3284984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39952" y="350100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139952" y="350100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1"/>
          <p:cNvSpPr/>
          <p:nvPr/>
        </p:nvSpPr>
        <p:spPr>
          <a:xfrm>
            <a:off x="3070157" y="3789040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3" name="TextBox 52"/>
          <p:cNvSpPr txBox="1"/>
          <p:nvPr/>
        </p:nvSpPr>
        <p:spPr>
          <a:xfrm>
            <a:off x="2339752" y="393305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 rot="7368744" flipH="1">
            <a:off x="4540349" y="3845987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27" name="Straight Connector 26"/>
          <p:cNvCxnSpPr/>
          <p:nvPr/>
        </p:nvCxnSpPr>
        <p:spPr>
          <a:xfrm>
            <a:off x="3275856" y="2492896"/>
            <a:ext cx="2232248" cy="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07704" y="234888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ionization potential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206084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continuum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644008" y="2060848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15816" y="2996952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second step 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2987824" y="2780928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Isosceles Triangle 37"/>
          <p:cNvSpPr/>
          <p:nvPr/>
        </p:nvSpPr>
        <p:spPr>
          <a:xfrm rot="7368744" flipH="1">
            <a:off x="4528034" y="2857881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/>
          <p:cNvSpPr txBox="1"/>
          <p:nvPr/>
        </p:nvSpPr>
        <p:spPr>
          <a:xfrm>
            <a:off x="3635896" y="26369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2</a:t>
            </a:r>
            <a:endParaRPr lang="nl-BE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355976" y="4149080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55976" y="44371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7944" y="4293096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067944" y="4149080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419872" y="357301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1-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+ </a:t>
            </a:r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Δ ν</a:t>
            </a:r>
            <a:endParaRPr lang="nl-BE" sz="1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Laser spectroscopy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 detection</a:t>
            </a:r>
            <a:endParaRPr lang="nl-B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275856" y="4293096"/>
            <a:ext cx="82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96136" y="429309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ground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275856" y="3501008"/>
            <a:ext cx="86409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23728" y="3356992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excited  state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55976" y="3284984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55976" y="3501008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55976" y="371703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08104" y="335699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Hyperfine splitting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644008" y="37170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139952" y="3284984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39952" y="350100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139952" y="3501008"/>
            <a:ext cx="21602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1"/>
          <p:cNvSpPr/>
          <p:nvPr/>
        </p:nvSpPr>
        <p:spPr>
          <a:xfrm>
            <a:off x="3070157" y="3789040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3" name="TextBox 52"/>
          <p:cNvSpPr txBox="1"/>
          <p:nvPr/>
        </p:nvSpPr>
        <p:spPr>
          <a:xfrm>
            <a:off x="2339752" y="393305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 rot="7368744" flipH="1">
            <a:off x="4540349" y="3845987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27" name="Straight Connector 26"/>
          <p:cNvCxnSpPr/>
          <p:nvPr/>
        </p:nvCxnSpPr>
        <p:spPr>
          <a:xfrm>
            <a:off x="3275856" y="2492896"/>
            <a:ext cx="2232248" cy="0"/>
          </a:xfrm>
          <a:prstGeom prst="lin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07704" y="234888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ionization potential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206084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continuum</a:t>
            </a:r>
            <a:endParaRPr lang="nl-BE" sz="11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644008" y="2060848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15816" y="2996952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second step laser photon</a:t>
            </a:r>
            <a:endParaRPr lang="nl-BE" sz="1100" dirty="0">
              <a:solidFill>
                <a:schemeClr val="tx1"/>
              </a:solidFill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2987824" y="2780928"/>
            <a:ext cx="1573851" cy="206522"/>
          </a:xfrm>
          <a:custGeom>
            <a:avLst/>
            <a:gdLst>
              <a:gd name="connsiteX0" fmla="*/ 0 w 1573851"/>
              <a:gd name="connsiteY0" fmla="*/ 170915 h 206522"/>
              <a:gd name="connsiteX1" fmla="*/ 461473 w 1573851"/>
              <a:gd name="connsiteY1" fmla="*/ 76911 h 206522"/>
              <a:gd name="connsiteX2" fmla="*/ 811851 w 1573851"/>
              <a:gd name="connsiteY2" fmla="*/ 196552 h 206522"/>
              <a:gd name="connsiteX3" fmla="*/ 1213503 w 1573851"/>
              <a:gd name="connsiteY3" fmla="*/ 17091 h 206522"/>
              <a:gd name="connsiteX4" fmla="*/ 1521152 w 1573851"/>
              <a:gd name="connsiteY4" fmla="*/ 94003 h 206522"/>
              <a:gd name="connsiteX5" fmla="*/ 1529697 w 1573851"/>
              <a:gd name="connsiteY5" fmla="*/ 94003 h 20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3851" h="206522">
                <a:moveTo>
                  <a:pt x="0" y="170915"/>
                </a:moveTo>
                <a:cubicBezTo>
                  <a:pt x="163082" y="121776"/>
                  <a:pt x="326165" y="72638"/>
                  <a:pt x="461473" y="76911"/>
                </a:cubicBezTo>
                <a:cubicBezTo>
                  <a:pt x="596781" y="81184"/>
                  <a:pt x="686513" y="206522"/>
                  <a:pt x="811851" y="196552"/>
                </a:cubicBezTo>
                <a:cubicBezTo>
                  <a:pt x="937189" y="186582"/>
                  <a:pt x="1095286" y="34182"/>
                  <a:pt x="1213503" y="17091"/>
                </a:cubicBezTo>
                <a:cubicBezTo>
                  <a:pt x="1331720" y="0"/>
                  <a:pt x="1468453" y="81184"/>
                  <a:pt x="1521152" y="94003"/>
                </a:cubicBezTo>
                <a:cubicBezTo>
                  <a:pt x="1573851" y="106822"/>
                  <a:pt x="1551774" y="100412"/>
                  <a:pt x="1529697" y="94003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Isosceles Triangle 37"/>
          <p:cNvSpPr/>
          <p:nvPr/>
        </p:nvSpPr>
        <p:spPr>
          <a:xfrm rot="7368744" flipH="1">
            <a:off x="4528034" y="2857881"/>
            <a:ext cx="68488" cy="104061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TextBox 38"/>
          <p:cNvSpPr txBox="1"/>
          <p:nvPr/>
        </p:nvSpPr>
        <p:spPr>
          <a:xfrm>
            <a:off x="3635896" y="26369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2</a:t>
            </a:r>
            <a:endParaRPr lang="nl-BE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355976" y="4149080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55976" y="4437112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67944" y="4293096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067944" y="4149080"/>
            <a:ext cx="288032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19872" y="357301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ν</a:t>
            </a:r>
            <a:r>
              <a:rPr lang="en-US" sz="1400" baseline="-25000" dirty="0" smtClean="0">
                <a:solidFill>
                  <a:schemeClr val="tx1"/>
                </a:solidFill>
              </a:rPr>
              <a:t>1-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el-GR" sz="1400" dirty="0" smtClean="0">
                <a:solidFill>
                  <a:schemeClr val="tx1"/>
                </a:solidFill>
                <a:latin typeface="+mn-lt"/>
              </a:rPr>
              <a:t>Δ ν</a:t>
            </a:r>
            <a:endParaRPr lang="nl-BE" sz="1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2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000" dirty="0" smtClean="0"/>
              <a:t>Ion </a:t>
            </a:r>
            <a:r>
              <a:rPr lang="nl-BE" sz="3000" dirty="0" err="1" smtClean="0"/>
              <a:t>detection</a:t>
            </a:r>
            <a:r>
              <a:rPr lang="nl-BE" sz="3000" dirty="0" smtClean="0"/>
              <a:t> </a:t>
            </a:r>
            <a:r>
              <a:rPr lang="nl-BE" sz="3000" dirty="0" err="1" smtClean="0"/>
              <a:t>characteristics</a:t>
            </a:r>
            <a:endParaRPr lang="nl-BE" sz="3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20725" y="1628800"/>
            <a:ext cx="7920038" cy="4824536"/>
          </a:xfrm>
        </p:spPr>
        <p:txBody>
          <a:bodyPr/>
          <a:lstStyle/>
          <a:p>
            <a:endParaRPr lang="nl-BE" sz="2000" dirty="0" smtClean="0"/>
          </a:p>
          <a:p>
            <a:r>
              <a:rPr lang="nl-BE" sz="2000" dirty="0" smtClean="0"/>
              <a:t>No losses due to solid angle coverage and scattered laser light - &gt; higher detection efficiency compared to photon detection</a:t>
            </a:r>
          </a:p>
          <a:p>
            <a:endParaRPr lang="nl-BE" sz="2000" dirty="0" smtClean="0"/>
          </a:p>
          <a:p>
            <a:r>
              <a:rPr lang="nl-BE" sz="2000" dirty="0" smtClean="0"/>
              <a:t>Ion beam transport efficiency is an important factor</a:t>
            </a:r>
          </a:p>
          <a:p>
            <a:endParaRPr lang="nl-BE" sz="2000" dirty="0" smtClean="0"/>
          </a:p>
          <a:p>
            <a:r>
              <a:rPr lang="nl-BE" sz="2000" dirty="0" smtClean="0"/>
              <a:t>Neutralization efficiency (Charge Exchange) </a:t>
            </a:r>
            <a:endParaRPr lang="nl-BE" sz="2000" dirty="0" smtClean="0">
              <a:solidFill>
                <a:srgbClr val="FF0000"/>
              </a:solidFill>
            </a:endParaRPr>
          </a:p>
          <a:p>
            <a:endParaRPr lang="nl-BE" sz="2000" dirty="0" smtClean="0"/>
          </a:p>
          <a:p>
            <a:r>
              <a:rPr lang="nl-BE" sz="2000" dirty="0" smtClean="0"/>
              <a:t>High vacuum is required ~ 10</a:t>
            </a:r>
            <a:r>
              <a:rPr lang="nl-BE" sz="2000" baseline="30000" dirty="0" smtClean="0"/>
              <a:t>-8</a:t>
            </a:r>
            <a:r>
              <a:rPr lang="nl-BE" sz="2000" dirty="0" smtClean="0"/>
              <a:t> – 10</a:t>
            </a:r>
            <a:r>
              <a:rPr lang="nl-BE" sz="2000" baseline="30000" dirty="0" smtClean="0"/>
              <a:t>-9</a:t>
            </a:r>
            <a:r>
              <a:rPr lang="nl-BE" sz="2000" dirty="0" smtClean="0"/>
              <a:t> mbar</a:t>
            </a:r>
            <a:endParaRPr lang="nl-BE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linear Laser Spectroscopy 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09-Corporate_Kuleuven_liggend_witte achtergrond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Collinear Laser Spectroscopy </Template>
  <TotalTime>5343</TotalTime>
  <Words>2229</Words>
  <Application>Microsoft Office PowerPoint</Application>
  <PresentationFormat>On-screen Show (4:3)</PresentationFormat>
  <Paragraphs>345</Paragraphs>
  <Slides>62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Collinear Laser Spectroscopy </vt:lpstr>
      <vt:lpstr>2009-Corporate_Kuleuven_liggend_witte achtergrond</vt:lpstr>
      <vt:lpstr>Equation</vt:lpstr>
      <vt:lpstr>Collinear resonance ionization spectroscopy of neutron rich 218m,219,229,231Fr isotopes   </vt:lpstr>
      <vt:lpstr>Contents</vt:lpstr>
      <vt:lpstr>Fr physical motivation</vt:lpstr>
      <vt:lpstr>Alternating parity band 218Fr</vt:lpstr>
      <vt:lpstr>Parity doublet band 219Fr</vt:lpstr>
      <vt:lpstr>Laser spectroscopy</vt:lpstr>
      <vt:lpstr>Laser spectroscopy</vt:lpstr>
      <vt:lpstr>Laser spectroscopy</vt:lpstr>
      <vt:lpstr>Ion detection characteristics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The Collinear Resonant Ionization Spectroscopy (CRIS) beamline</vt:lpstr>
      <vt:lpstr>Laser system</vt:lpstr>
      <vt:lpstr>Fr experimental results – reference isotopes</vt:lpstr>
      <vt:lpstr>Fr experimental results – 218mFr, 219Fr</vt:lpstr>
      <vt:lpstr>218mFr half-life </vt:lpstr>
      <vt:lpstr>Characteristics of the region of reflection asymmetry – octupole deformations</vt:lpstr>
      <vt:lpstr>Characteristics of the region of reflection asymmetry – spectroscopic properties</vt:lpstr>
      <vt:lpstr>Characteristics of the region of reflection asymmetry – spectroscopic properties</vt:lpstr>
      <vt:lpstr>Relative mean-square charge radii results</vt:lpstr>
      <vt:lpstr>Relative mean-square charge radii results</vt:lpstr>
      <vt:lpstr>Relative mean-square charge radii results</vt:lpstr>
      <vt:lpstr>Relative mean-square charge radii results</vt:lpstr>
      <vt:lpstr>220-228 Fr interpretations from literature</vt:lpstr>
      <vt:lpstr>Magnetic dipole moments and nuclear g factors</vt:lpstr>
      <vt:lpstr>Magnetic dipole moments and nuclear g factors</vt:lpstr>
      <vt:lpstr>Magnetic dipole moments and nuclear g factors</vt:lpstr>
      <vt:lpstr>Conclusions </vt:lpstr>
      <vt:lpstr>Conclusions </vt:lpstr>
      <vt:lpstr>Thank you for your attention</vt:lpstr>
      <vt:lpstr>Extra slides </vt:lpstr>
      <vt:lpstr>Odd-even staggering Y factor</vt:lpstr>
      <vt:lpstr>Nuclemon</vt:lpstr>
      <vt:lpstr>Nuclemon</vt:lpstr>
      <vt:lpstr>Quadrupole octupole shapes </vt:lpstr>
      <vt:lpstr>Conditions for static octupole deformations </vt:lpstr>
      <vt:lpstr>Parity mixing </vt:lpstr>
      <vt:lpstr>Parity mixing </vt:lpstr>
      <vt:lpstr>Parity mixing </vt:lpstr>
      <vt:lpstr>223 Th spectrum</vt:lpstr>
      <vt:lpstr>Nilsson diagram for neutrons N≥126</vt:lpstr>
      <vt:lpstr>Nilsson diagram for protons, Z ≥ 82</vt:lpstr>
      <vt:lpstr>Nilsson diagram for neutrons, 82 ≤ N ≤ 126</vt:lpstr>
      <vt:lpstr>Slide 51</vt:lpstr>
      <vt:lpstr>Orbitals </vt:lpstr>
      <vt:lpstr>Background rates</vt:lpstr>
      <vt:lpstr>King plot</vt:lpstr>
      <vt:lpstr>Selectivity </vt:lpstr>
      <vt:lpstr>Slide 56</vt:lpstr>
      <vt:lpstr>Octupole deformation predictions for Ra</vt:lpstr>
      <vt:lpstr>Slide 58</vt:lpstr>
      <vt:lpstr>Slide 59</vt:lpstr>
      <vt:lpstr>Single-nucleon orbitals in an axially symmetric but reflection asymmetric folded Yukawa potential with octupole deformation          (ε3 = 0.08), plotted versus the coordinate ε</vt:lpstr>
      <vt:lpstr>Background considerations </vt:lpstr>
      <vt:lpstr>Background reduction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Collinear Laser Spectroscopy</dc:title>
  <dc:creator>Ivan Budincevic</dc:creator>
  <cp:lastModifiedBy>MyStuff</cp:lastModifiedBy>
  <cp:revision>415</cp:revision>
  <dcterms:created xsi:type="dcterms:W3CDTF">2013-03-10T13:24:43Z</dcterms:created>
  <dcterms:modified xsi:type="dcterms:W3CDTF">2013-11-29T12:58:57Z</dcterms:modified>
</cp:coreProperties>
</file>